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</p:sldIdLst>
  <p:sldSz cy="5143500" cx="9144000"/>
  <p:notesSz cx="6858000" cy="9144000"/>
  <p:embeddedFontLst>
    <p:embeddedFont>
      <p:font typeface="NVIDIA Sans"/>
      <p:regular r:id="rId93"/>
      <p:bold r:id="rId94"/>
      <p:italic r:id="rId95"/>
      <p:boldItalic r:id="rId96"/>
    </p:embeddedFont>
    <p:embeddedFont>
      <p:font typeface="Encode Sans"/>
      <p:regular r:id="rId97"/>
      <p:bold r:id="rId98"/>
    </p:embeddedFont>
    <p:embeddedFont>
      <p:font typeface="Inter"/>
      <p:regular r:id="rId99"/>
      <p:bold r:id="rId100"/>
      <p:italic r:id="rId101"/>
      <p:boldItalic r:id="rId102"/>
    </p:embeddedFont>
    <p:embeddedFont>
      <p:font typeface="Lora"/>
      <p:regular r:id="rId103"/>
      <p:bold r:id="rId104"/>
      <p:italic r:id="rId105"/>
      <p:boldItalic r:id="rId106"/>
    </p:embeddedFont>
    <p:embeddedFont>
      <p:font typeface="Open Sans SemiBold"/>
      <p:regular r:id="rId107"/>
      <p:bold r:id="rId108"/>
      <p:italic r:id="rId109"/>
      <p:boldItalic r:id="rId110"/>
    </p:embeddedFont>
    <p:embeddedFont>
      <p:font typeface="Open Sans ExtraBold"/>
      <p:bold r:id="rId111"/>
      <p:boldItalic r:id="rId112"/>
    </p:embeddedFont>
    <p:embeddedFont>
      <p:font typeface="Encode Sans Black"/>
      <p:bold r:id="rId113"/>
    </p:embeddedFont>
    <p:embeddedFont>
      <p:font typeface="Open Sans Light"/>
      <p:regular r:id="rId114"/>
      <p:bold r:id="rId115"/>
      <p:italic r:id="rId116"/>
      <p:boldItalic r:id="rId117"/>
    </p:embeddedFont>
    <p:embeddedFont>
      <p:font typeface="Open Sans"/>
      <p:regular r:id="rId118"/>
      <p:bold r:id="rId119"/>
      <p:italic r:id="rId120"/>
      <p:boldItalic r:id="rId121"/>
    </p:embeddedFont>
    <p:embeddedFont>
      <p:font typeface="Encode Sans Light"/>
      <p:regular r:id="rId122"/>
      <p:bold r:id="rId1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OpenSansSemiBold-regular.fntdata"/><Relationship Id="rId106" Type="http://schemas.openxmlformats.org/officeDocument/2006/relationships/font" Target="fonts/Lora-boldItalic.fntdata"/><Relationship Id="rId105" Type="http://schemas.openxmlformats.org/officeDocument/2006/relationships/font" Target="fonts/Lora-italic.fntdata"/><Relationship Id="rId104" Type="http://schemas.openxmlformats.org/officeDocument/2006/relationships/font" Target="fonts/Lora-bold.fntdata"/><Relationship Id="rId109" Type="http://schemas.openxmlformats.org/officeDocument/2006/relationships/font" Target="fonts/OpenSansSemiBold-italic.fntdata"/><Relationship Id="rId108" Type="http://schemas.openxmlformats.org/officeDocument/2006/relationships/font" Target="fonts/OpenSansSemiBold-bold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Lora-regular.fntdata"/><Relationship Id="rId102" Type="http://schemas.openxmlformats.org/officeDocument/2006/relationships/font" Target="fonts/Inter-boldItalic.fntdata"/><Relationship Id="rId101" Type="http://schemas.openxmlformats.org/officeDocument/2006/relationships/font" Target="fonts/Inter-italic.fntdata"/><Relationship Id="rId100" Type="http://schemas.openxmlformats.org/officeDocument/2006/relationships/font" Target="fonts/Inter-bold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121" Type="http://schemas.openxmlformats.org/officeDocument/2006/relationships/font" Target="fonts/OpenSans-boldItalic.fntdata"/><Relationship Id="rId25" Type="http://schemas.openxmlformats.org/officeDocument/2006/relationships/slide" Target="slides/slide20.xml"/><Relationship Id="rId120" Type="http://schemas.openxmlformats.org/officeDocument/2006/relationships/font" Target="fonts/OpenSans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23" Type="http://schemas.openxmlformats.org/officeDocument/2006/relationships/font" Target="fonts/EncodeSansLight-bold.fntdata"/><Relationship Id="rId122" Type="http://schemas.openxmlformats.org/officeDocument/2006/relationships/font" Target="fonts/EncodeSansLight-regular.fntdata"/><Relationship Id="rId95" Type="http://schemas.openxmlformats.org/officeDocument/2006/relationships/font" Target="fonts/NVIDIASans-italic.fntdata"/><Relationship Id="rId94" Type="http://schemas.openxmlformats.org/officeDocument/2006/relationships/font" Target="fonts/NVIDIASans-bold.fntdata"/><Relationship Id="rId97" Type="http://schemas.openxmlformats.org/officeDocument/2006/relationships/font" Target="fonts/EncodeSans-regular.fntdata"/><Relationship Id="rId96" Type="http://schemas.openxmlformats.org/officeDocument/2006/relationships/font" Target="fonts/NVIDIASans-boldItalic.fntdata"/><Relationship Id="rId11" Type="http://schemas.openxmlformats.org/officeDocument/2006/relationships/slide" Target="slides/slide6.xml"/><Relationship Id="rId99" Type="http://schemas.openxmlformats.org/officeDocument/2006/relationships/font" Target="fonts/Inter-regular.fntdata"/><Relationship Id="rId10" Type="http://schemas.openxmlformats.org/officeDocument/2006/relationships/slide" Target="slides/slide5.xml"/><Relationship Id="rId98" Type="http://schemas.openxmlformats.org/officeDocument/2006/relationships/font" Target="fonts/Encode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font" Target="fonts/NVIDIASans-regular.fntdata"/><Relationship Id="rId92" Type="http://schemas.openxmlformats.org/officeDocument/2006/relationships/slide" Target="slides/slide87.xml"/><Relationship Id="rId118" Type="http://schemas.openxmlformats.org/officeDocument/2006/relationships/font" Target="fonts/OpenSans-regular.fntdata"/><Relationship Id="rId117" Type="http://schemas.openxmlformats.org/officeDocument/2006/relationships/font" Target="fonts/OpenSansLight-boldItalic.fntdata"/><Relationship Id="rId116" Type="http://schemas.openxmlformats.org/officeDocument/2006/relationships/font" Target="fonts/OpenSansLight-italic.fntdata"/><Relationship Id="rId115" Type="http://schemas.openxmlformats.org/officeDocument/2006/relationships/font" Target="fonts/OpenSansLight-bold.fntdata"/><Relationship Id="rId119" Type="http://schemas.openxmlformats.org/officeDocument/2006/relationships/font" Target="fonts/OpenSans-bold.fntdata"/><Relationship Id="rId15" Type="http://schemas.openxmlformats.org/officeDocument/2006/relationships/slide" Target="slides/slide10.xml"/><Relationship Id="rId110" Type="http://schemas.openxmlformats.org/officeDocument/2006/relationships/font" Target="fonts/OpenSansSemiBold-boldItalic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OpenSansLight-regular.fntdata"/><Relationship Id="rId18" Type="http://schemas.openxmlformats.org/officeDocument/2006/relationships/slide" Target="slides/slide13.xml"/><Relationship Id="rId113" Type="http://schemas.openxmlformats.org/officeDocument/2006/relationships/font" Target="fonts/EncodeSansBlack-bold.fntdata"/><Relationship Id="rId112" Type="http://schemas.openxmlformats.org/officeDocument/2006/relationships/font" Target="fonts/OpenSansExtraBold-boldItalic.fntdata"/><Relationship Id="rId111" Type="http://schemas.openxmlformats.org/officeDocument/2006/relationships/font" Target="fonts/OpenSansExtraBold-bold.fntdata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cbf535eb81_0_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cbf535eb81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095b197ec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g3c095b197ec_7_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095b197ec_7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3c095b197ec_7_2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095b197ec_7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g3c095b197ec_7_5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095b197ec_7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3c095b197ec_7_7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bcada1865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g3cbcada1865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cbcada1865_3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3cbcada1865_3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cbcada1865_3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g3cbcada1865_3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cbcada1865_3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g3cbcada1865_3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cb45d5ed57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g3cb45d5ed57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cbf535eb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cbf535eb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c095b197ec_7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3" name="Google Shape;233;g3c095b197ec_7_11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cbf535eb81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g3cbf535eb81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cbcada1865_3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cbcada1865_3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cbf535eb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cbf535eb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cbf535eb81_0_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cbf535eb81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cbcada1865_3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cbcada1865_3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cb45d5ed57_1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cb45d5ed57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cbcada1865_3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cbcada1865_3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cb45d5ed57_1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cb45d5ed57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SLIDES_API1390795044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SLIDES_API139079504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📣 This is Slido interaction slide, please don't delete it.</a:t>
            </a:r>
            <a:br>
              <a:rPr lang="en-US"/>
            </a:br>
            <a:r>
              <a:rPr lang="en-US"/>
              <a:t>✅ Click on 'Present with Slido' and the poll will launch automatically when you get to this slide.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cbf535eb81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8" name="Google Shape;308;g3cbf535eb81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c095b197ec_7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4" name="Google Shape;314;g3c095b197ec_7_11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c095b197ec_7_1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c095b197ec_7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 LL TALK ABOUT MULTILINGUAL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c0b612a068_4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2" name="Google Shape;332;g3c0b612a068_4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The authors also showed that due to over-segmentation less few-shot examples fit the context window.</a:t>
            </a:r>
            <a:br>
              <a:rPr lang="en-US"/>
            </a:br>
            <a:br>
              <a:rPr lang="en-US"/>
            </a:br>
            <a:r>
              <a:rPr lang="en-US"/>
              <a:t>This futher deteriorates results for downstream tasks...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c095b197ec_7_5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c095b197ec_7_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The performance gap might be tough mostly a result of data imbalance.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cb45d5ed57_0_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cb45d5ed5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cbcada1865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5" name="Google Shape;365;g3cbcada1865_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cb45d5ed57_1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3" name="Google Shape;373;g3cb45d5ed57_1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cb388c7c9f_0_13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cb388c7c9f_0_1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cb45d5ed57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cb45d5ed5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cb45d5ed57_1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cb45d5ed57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cb388c7c9f_0_1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cb388c7c9f_0_1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cb388c7c9f_0_1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cb388c7c9f_0_1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cbf535eb81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cbf535eb81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cb45d5ed57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cb45d5ed5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c4850ce4d2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c4850ce4d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cb45d5ed57_1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cb45d5ed57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cb45d5ed57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cb45d5ed5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c095b197ec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c095b197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SLIDES_API33313783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SLIDES_API33313783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📣 This is Slido interaction slide, please don't delete it.</a:t>
            </a:r>
            <a:br>
              <a:rPr lang="en-US"/>
            </a:br>
            <a:r>
              <a:rPr lang="en-US"/>
              <a:t>✅ Click on 'Present with Slido' and the poll will launch automatically when you get to this slide.</a:t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cbc98dfc5e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cbc98dfc5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c4850ce4d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c4850ce4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cb388c7c9f_0_644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cb388c7c9f_0_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3cb388c7c9f_0_644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cb388c7c9f_0_716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cb388c7c9f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g3cb388c7c9f_0_716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cb388c7c9f_0_783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cb388c7c9f_0_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Well-engineered at scale, separate model for entropy estimation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Entertaining character-level tasks section</a:t>
            </a:r>
            <a:endParaRPr/>
          </a:p>
        </p:txBody>
      </p:sp>
      <p:sp>
        <p:nvSpPr>
          <p:cNvPr id="505" name="Google Shape;505;g3cb388c7c9f_0_783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cb388c7c9f_0_793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cb388c7c9f_0_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g3cb388c7c9f_0_793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cb45d5ed57_1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cb45d5ed57_1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cb388c7c9f_0_769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3cb388c7c9f_0_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g3cb388c7c9f_0_769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cbf535eb81_0_258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cbf535eb81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3cbf535eb81_0_258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cbf535eb81_0_270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cbf535eb81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g3cbf535eb81_0_270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cbf535eb81_0_282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cbf535eb81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g3cbf535eb81_0_282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cbf535eb81_0_276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cbf535eb81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g3cbf535eb81_0_276:notes"/>
          <p:cNvSpPr txBox="1"/>
          <p:nvPr>
            <p:ph idx="12" type="sldNum"/>
          </p:nvPr>
        </p:nvSpPr>
        <p:spPr>
          <a:xfrm>
            <a:off x="3583536" y="8685214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89600" lIns="89600" spcFirstLastPara="1" rIns="89600" wrap="square" tIns="89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c0b612a068_3_1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7" name="Google Shape;577;g3c0b612a068_3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WE INVESTIGATE TWO UNDERLYING ASPECTS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c095b197ec_7_2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2" name="Google Shape;582;g3c095b197ec_7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standard method is to take all data available and train a tokenizer on them. The problem is that usually the data we have is unbalanced.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Therefore, we first need to resample the data. The way the resampling is implemented gives us a parameter ALPHA that controls how balanced the resulting distribution is. ALPHA 1, ALPHA 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cbf535eb81_0_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g3cbf535eb8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standard method is to take all data available and train a tokenizer on them. The problem is that usually the data we have is unbalanced.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Therefore, we first need to resample the data. The way the resampling is implemented gives us a parameter ALPHA that controls how balanced the resulting distribution is. ALPHA 1, ALPHA 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cbf535eb81_0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g3cbf535eb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For tokens , high underrepresentation of Maltese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Characters bring more variance, good representation for CJK languages, due to logographic script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c095b197ec_7_3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7" name="Google Shape;607;g3c095b197ec_7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For tokens , high underrepresentation of Maltese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Characters bring more variance, good representation for CJK languages, due to logographic script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c095b197ec_7_3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6" name="Google Shape;616;g3c095b197ec_7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c095b197ec_7_3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4" name="Google Shape;624;g3c095b197ec_7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c095b197ec_7_3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0" name="Google Shape;630;g3c095b197ec_7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c095b197ec_7_3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6" name="Google Shape;636;g3c095b197ec_7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c095b197ec_7_38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g3c095b197ec_7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standard method is to take all data available and train a tokenizer on them. The problem is that usually the data we have is unbalanced.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Therefore, we first need to resample the data. The way the resampling is implemented gives us a parameter ALPHA that controls how balanced the resulting distribution is. ALPHA 1, ALPHA 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c095b197ec_7_4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g3c095b197ec_7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c095b197ec_7_3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5" name="Google Shape;655;g3c095b197ec_7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c095b197ec_7_3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3" name="Google Shape;663;g3c095b197ec_7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cb388c7c9f_0_13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cb388c7c9f_0_1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cbc98dfc5e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cbc98dfc5e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cbf535eb81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cbf535eb8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cbf535eb81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cbf535eb8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cbf535eb81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cbf535eb81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cbf535eb81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cbf535eb81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cbf535eb81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cbf535eb8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cb45d5ed57_1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cb45d5ed57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c0b612a068_3_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c0b612a068_3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c095b197ec_7_2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3" name="Google Shape;743;g3c095b197ec_7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standard method is to take all data available and train a tokenizer on them. The problem is that usually the data we have is unbalanced.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Therefore, we first need to resample the data. The way the resampling is implemented gives us a parameter ALPHA that controls how balanced the resulting distribution is. ALPHA 1, ALPHA 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c095b197ec_7_2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g3c095b197ec_7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standard method is to take all data available and train a tokenizer on them. The problem is that usually the data we have is unbalanced.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 Therefore, we first need to resample the data. The way the resampling is implemented gives us a parameter ALPHA that controls how balanced the resulting distribution is. ALPHA 1, ALPHA 0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cbc98dfc5e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cbc98dfc5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cb388c7c9f_0_13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cb388c7c9f_0_1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c095b197ec_7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1" name="Google Shape;791;g3c095b197ec_7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cb388c7c9f_0_13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cb388c7c9f_0_1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c095b197ec_7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6" name="Google Shape;806;g3c095b197ec_7_480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cb45d5ed57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cb45d5ed5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c095b197ec_7_4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7" name="Google Shape;827;g3c095b197ec_7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c095b197ec_7_4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2" name="Google Shape;832;g3c095b197ec_7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WE INVESTIGATE TWO UNDERLYING ASPECTS</a:t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cb45d5ed57_1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9" name="Google Shape;849;g3cb45d5ed57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WE INVESTIGATE TWO UNDERLYING ASPECTS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Subheader + Content">
  <p:cSld name="Header + Subheader + Content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>
            <p:ph type="title"/>
          </p:nvPr>
        </p:nvSpPr>
        <p:spPr>
          <a:xfrm>
            <a:off x="447922" y="10"/>
            <a:ext cx="81972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b="1"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8" name="Google Shape;8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9031" y="994233"/>
            <a:ext cx="1103785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>
            <p:ph idx="1" type="body"/>
          </p:nvPr>
        </p:nvSpPr>
        <p:spPr>
          <a:xfrm>
            <a:off x="447925" y="1232593"/>
            <a:ext cx="8197200" cy="3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erriweather Sans"/>
              <a:buChar char="&gt;"/>
              <a:defRPr b="1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–"/>
              <a:defRPr b="1" i="0" sz="2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rriweather Sans"/>
              <a:buChar char="&gt;"/>
              <a:defRPr b="1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–"/>
              <a:defRPr b="1" i="0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rriweather Sans"/>
              <a:buChar char="&gt;"/>
              <a:defRPr b="1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5041" y="4675530"/>
            <a:ext cx="2539991" cy="172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60376" y="644993"/>
            <a:ext cx="7023600" cy="26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Encode Sans Black"/>
              <a:buNone/>
              <a:defRPr b="1" i="0" sz="5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8081" y="3426449"/>
            <a:ext cx="1600198" cy="1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085" y="4675530"/>
            <a:ext cx="2539991" cy="17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83915" y="4219956"/>
            <a:ext cx="1371600" cy="92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460376" y="644993"/>
            <a:ext cx="7023600" cy="26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Encode Sans Black"/>
              <a:buNone/>
              <a:defRPr b="1" i="0" sz="5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8081" y="3426449"/>
            <a:ext cx="1600198" cy="1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3915" y="4219956"/>
            <a:ext cx="1371600" cy="92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Content">
  <p:cSld name="Header + Conten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454225" y="-3"/>
            <a:ext cx="81846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b="1"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2881" y="992883"/>
            <a:ext cx="1103785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47925" y="1251764"/>
            <a:ext cx="8197200" cy="28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erriweather Sans"/>
              <a:buChar char="&gt;"/>
              <a:defRPr b="1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–"/>
              <a:defRPr b="1" i="0" sz="2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rriweather Sans"/>
              <a:buChar char="&gt;"/>
              <a:defRPr b="1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–"/>
              <a:defRPr b="1" i="0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rriweather Sans"/>
              <a:buChar char="&gt;"/>
              <a:defRPr b="1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pic>
        <p:nvPicPr>
          <p:cNvPr id="24" name="Google Shape;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3915" y="4219956"/>
            <a:ext cx="1371600" cy="92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Graphic">
  <p:cSld name="Header + Graphic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/>
        </p:txBody>
      </p:sp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2731" y="993783"/>
            <a:ext cx="1103785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Graphic 2">
  <p:cSld name="Header + Graphic_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/>
        </p:txBody>
      </p:sp>
      <p:pic>
        <p:nvPicPr>
          <p:cNvPr id="32" name="Google Shape;3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2731" y="993783"/>
            <a:ext cx="1103785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/>
          <p:nvPr>
            <p:ph idx="2" type="chart"/>
          </p:nvPr>
        </p:nvSpPr>
        <p:spPr>
          <a:xfrm>
            <a:off x="447925" y="1206325"/>
            <a:ext cx="36774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5" name="Google Shape;35;p7"/>
          <p:cNvSpPr/>
          <p:nvPr>
            <p:ph idx="3" type="chart"/>
          </p:nvPr>
        </p:nvSpPr>
        <p:spPr>
          <a:xfrm>
            <a:off x="4948975" y="1287275"/>
            <a:ext cx="36774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er + Graphic 1">
  <p:cSld name="Header + Graphic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b="1"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2731" y="993783"/>
            <a:ext cx="1103785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/>
          <p:nvPr>
            <p:ph idx="2" type="chart"/>
          </p:nvPr>
        </p:nvSpPr>
        <p:spPr>
          <a:xfrm>
            <a:off x="447925" y="1192275"/>
            <a:ext cx="81846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40" name="Google Shape;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5041" y="4675530"/>
            <a:ext cx="2539991" cy="1723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/>
          <p:nvPr>
            <p:ph type="title"/>
          </p:nvPr>
        </p:nvSpPr>
        <p:spPr>
          <a:xfrm>
            <a:off x="460375" y="644993"/>
            <a:ext cx="6972300" cy="26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Encode Sans Black"/>
              <a:buNone/>
              <a:defRPr b="1" i="0" sz="5000" u="none" cap="none" strike="noStrike">
                <a:solidFill>
                  <a:schemeClr val="lt2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8081" y="3426449"/>
            <a:ext cx="1600198" cy="13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3915" y="4219956"/>
            <a:ext cx="1371600" cy="92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type="title"/>
          </p:nvPr>
        </p:nvSpPr>
        <p:spPr>
          <a:xfrm>
            <a:off x="454225" y="8"/>
            <a:ext cx="81846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b="1"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9724" y="993783"/>
            <a:ext cx="1090095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447925" y="1252214"/>
            <a:ext cx="8197200" cy="28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Merriweather Sans"/>
              <a:buChar char="&gt;"/>
              <a:defRPr b="1" i="0" sz="2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55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–"/>
              <a:defRPr b="1" i="0" sz="2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erriweather Sans"/>
              <a:buChar char="&gt;"/>
              <a:defRPr b="1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302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–"/>
              <a:defRPr b="1" i="0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erriweather Sans"/>
              <a:buChar char="&gt;"/>
              <a:defRPr b="1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048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048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048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048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•"/>
              <a:defRPr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pic>
        <p:nvPicPr>
          <p:cNvPr id="49" name="Google Shape;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3915" y="4219956"/>
            <a:ext cx="1371600" cy="923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i="0" sz="900" u="none" cap="none" strike="noStrik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1_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12"/>
          <p:cNvCxnSpPr/>
          <p:nvPr/>
        </p:nvCxnSpPr>
        <p:spPr>
          <a:xfrm>
            <a:off x="-6025" y="4513729"/>
            <a:ext cx="91620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" name="Google Shape;54;p12"/>
          <p:cNvSpPr/>
          <p:nvPr/>
        </p:nvSpPr>
        <p:spPr>
          <a:xfrm>
            <a:off x="4293700" y="4235405"/>
            <a:ext cx="556500" cy="55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4297650" y="4791900"/>
            <a:ext cx="548700" cy="35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oogle Shape;57;p13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3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endParaRPr b="1" i="0" sz="3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0" name="Google Shape;60;p13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Encode Sans Black"/>
              <a:buNone/>
              <a:defRPr i="0" sz="3000" u="none" cap="none" strike="noStrike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Encode Sans Black"/>
              <a:buNone/>
              <a:defRPr sz="1800">
                <a:latin typeface="Encode Sans Black"/>
                <a:ea typeface="Encode Sans Black"/>
                <a:cs typeface="Encode Sans Black"/>
                <a:sym typeface="Encode Sans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Quote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2105050" y="2238000"/>
            <a:ext cx="49338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81000" lvl="0" marL="45720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◉"/>
              <a:defRPr i="1" sz="2400">
                <a:latin typeface="Lora"/>
                <a:ea typeface="Lora"/>
                <a:cs typeface="Lora"/>
                <a:sym typeface="Lora"/>
              </a:defRPr>
            </a:lvl1pPr>
            <a:lvl2pPr indent="-3556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○"/>
              <a:defRPr i="1">
                <a:latin typeface="Lora"/>
                <a:ea typeface="Lora"/>
                <a:cs typeface="Lora"/>
                <a:sym typeface="Lora"/>
              </a:defRPr>
            </a:lvl2pPr>
            <a:lvl3pPr indent="-3556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■"/>
              <a:defRPr i="1">
                <a:latin typeface="Lora"/>
                <a:ea typeface="Lora"/>
                <a:cs typeface="Lora"/>
                <a:sym typeface="Lora"/>
              </a:defRPr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5pPr>
            <a:lvl6pPr indent="-381000" lvl="5" marL="2743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6pPr>
            <a:lvl7pPr indent="-381000" lvl="6" marL="3200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i="1" sz="2400">
                <a:latin typeface="Lora"/>
                <a:ea typeface="Lora"/>
                <a:cs typeface="Lora"/>
                <a:sym typeface="Lora"/>
              </a:defRPr>
            </a:lvl7pPr>
            <a:lvl8pPr indent="-381000" lvl="7" marL="3657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i="1" sz="2400">
                <a:latin typeface="Lora"/>
                <a:ea typeface="Lora"/>
                <a:cs typeface="Lora"/>
                <a:sym typeface="Lora"/>
              </a:defRPr>
            </a:lvl8pPr>
            <a:lvl9pPr indent="-381000" lvl="8" marL="4114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i="1" sz="2400">
                <a:latin typeface="Lora"/>
                <a:ea typeface="Lora"/>
                <a:cs typeface="Lora"/>
                <a:sym typeface="Lora"/>
              </a:defRPr>
            </a:lvl9pPr>
          </a:lstStyle>
          <a:p/>
        </p:txBody>
      </p:sp>
      <p:cxnSp>
        <p:nvCxnSpPr>
          <p:cNvPr id="63" name="Google Shape;63;p14"/>
          <p:cNvCxnSpPr/>
          <p:nvPr/>
        </p:nvCxnSpPr>
        <p:spPr>
          <a:xfrm>
            <a:off x="4584075" y="3676500"/>
            <a:ext cx="0" cy="148050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" name="Google Shape;64;p14"/>
          <p:cNvSpPr/>
          <p:nvPr/>
        </p:nvSpPr>
        <p:spPr>
          <a:xfrm>
            <a:off x="428850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3593400" y="3412652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ora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endParaRPr b="1" i="0" sz="3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4297650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Lora"/>
              <a:buNone/>
              <a:defRPr b="0" i="0" sz="900" u="none" cap="none" strike="noStrike">
                <a:solidFill>
                  <a:srgbClr val="888888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, Bullets">
  <p:cSld name="Title, Subtitle, Bullets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628650" y="0"/>
            <a:ext cx="7886700" cy="6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425" lIns="22850" spcFirstLastPara="1" rIns="22850" wrap="square" tIns="1142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VIDIA Sans"/>
              <a:buChar char="●"/>
              <a:defRPr b="1" sz="1800" cap="none">
                <a:latin typeface="NVIDIA Sans"/>
                <a:ea typeface="NVIDIA Sans"/>
                <a:cs typeface="NVIDIA Sans"/>
                <a:sym typeface="NVIDI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628650" y="621792"/>
            <a:ext cx="7886700" cy="3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28600" lvl="0" marL="45720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NVIDIA Sans"/>
              <a:buNone/>
              <a:defRPr b="0" i="0" sz="1200" u="none" cap="none" strike="noStrike">
                <a:solidFill>
                  <a:schemeClr val="dk2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28600" lvl="1" marL="914400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28600" lvl="2" marL="1371600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28600" lvl="3" marL="1828800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28600" lvl="4" marL="2286000" marR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VIDIA Sans"/>
              <a:buNone/>
              <a:defRPr b="0" i="0" sz="11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11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11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11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11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2" type="body"/>
          </p:nvPr>
        </p:nvSpPr>
        <p:spPr>
          <a:xfrm>
            <a:off x="628650" y="1211580"/>
            <a:ext cx="7886700" cy="34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5" lIns="22850" spcFirstLastPara="1" rIns="22850" wrap="square" tIns="11425">
            <a:noAutofit/>
          </a:bodyPr>
          <a:lstStyle>
            <a:lvl1pPr indent="-2984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VIDIA Sans"/>
              <a:buChar char="•"/>
              <a:defRPr b="0" i="0" sz="1100" u="none" cap="none" strike="noStrike">
                <a:solidFill>
                  <a:schemeClr val="lt1"/>
                </a:solidFill>
                <a:latin typeface="NVIDIA Sans"/>
                <a:ea typeface="NVIDIA Sans"/>
                <a:cs typeface="NVIDIA Sans"/>
                <a:sym typeface="NVIDIA Sans"/>
              </a:defRPr>
            </a:lvl1pPr>
            <a:lvl2pPr indent="-2921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NVIDIA Sans"/>
              <a:buChar char="•"/>
              <a:defRPr b="0" i="0" sz="1000" u="none" cap="none" strike="noStrike">
                <a:solidFill>
                  <a:schemeClr val="lt1"/>
                </a:solidFill>
                <a:latin typeface="NVIDIA Sans"/>
                <a:ea typeface="NVIDIA Sans"/>
                <a:cs typeface="NVIDIA Sans"/>
                <a:sym typeface="NVIDIA Sans"/>
              </a:defRPr>
            </a:lvl2pPr>
            <a:lvl3pPr indent="-2857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NVIDIA Sans"/>
              <a:buChar char="•"/>
              <a:defRPr b="0" i="0" sz="900" u="none" cap="none" strike="noStrike">
                <a:solidFill>
                  <a:schemeClr val="lt1"/>
                </a:solidFill>
                <a:latin typeface="NVIDIA Sans"/>
                <a:ea typeface="NVIDIA Sans"/>
                <a:cs typeface="NVIDIA Sans"/>
                <a:sym typeface="NVIDIA Sans"/>
              </a:defRPr>
            </a:lvl3pPr>
            <a:lvl4pPr indent="-2794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VIDIA Sans"/>
              <a:buChar char="•"/>
              <a:defRPr b="0" i="0" sz="800" u="none" cap="none" strike="noStrike">
                <a:solidFill>
                  <a:schemeClr val="lt1"/>
                </a:solidFill>
                <a:latin typeface="NVIDIA Sans"/>
                <a:ea typeface="NVIDIA Sans"/>
                <a:cs typeface="NVIDIA Sans"/>
                <a:sym typeface="NVIDIA Sans"/>
              </a:defRPr>
            </a:lvl4pPr>
            <a:lvl5pPr indent="-27305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700"/>
              <a:buFont typeface="NVIDIA Sans"/>
              <a:buChar char="•"/>
              <a:defRPr b="0" i="0" sz="700" u="none" cap="none" strike="noStrike">
                <a:solidFill>
                  <a:schemeClr val="lt1"/>
                </a:solidFill>
                <a:latin typeface="NVIDIA Sans"/>
                <a:ea typeface="NVIDIA Sans"/>
                <a:cs typeface="NVIDIA Sans"/>
                <a:sym typeface="NVIDIA Sans"/>
              </a:defRPr>
            </a:lvl5pPr>
            <a:lvl6pPr indent="-31115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6pPr>
            <a:lvl7pPr indent="-31115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7pPr>
            <a:lvl8pPr indent="-31115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8pPr>
            <a:lvl9pPr indent="-31115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VIDIA Sans"/>
              <a:buChar char="•"/>
              <a:defRPr b="0" i="0" sz="1300" u="none" cap="none" strike="noStrike">
                <a:solidFill>
                  <a:schemeClr val="dk1"/>
                </a:solidFill>
                <a:latin typeface="NVIDIA Sans"/>
                <a:ea typeface="NVIDIA Sans"/>
                <a:cs typeface="NVIDIA Sans"/>
                <a:sym typeface="NVIDIA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1_Title 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cxnSp>
        <p:nvCxnSpPr>
          <p:cNvPr id="73" name="Google Shape;73;p1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4" name="Google Shape;74;p1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5" name="Google Shape;75;p16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1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16"/>
          <p:cNvSpPr/>
          <p:nvPr>
            <p:ph idx="2" type="media"/>
          </p:nvPr>
        </p:nvSpPr>
        <p:spPr>
          <a:xfrm>
            <a:off x="0" y="0"/>
            <a:ext cx="938100" cy="7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slido.com/support/gsi/how-to-change-the-design" TargetMode="External"/><Relationship Id="rId4" Type="http://schemas.openxmlformats.org/officeDocument/2006/relationships/hyperlink" Target="https://www.sli.do/features-google-slides?interaction-type=T3BlblRleHQ%3D" TargetMode="External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hyperlink" Target="https://chrome.google.com/webstore/detail/slido/dhhclfjehmpacimcdknijodpjpmppkii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www.sli.do/features-google-slides?payload=eyJwb2xsVXVpZCI6IjI0N2EwMmE1LTAwOWItNGNmOS05ZjY1LWZlYzRiYzEwNzkwNSIsInByZXNlbnRhdGlvbklkIjoiMXRvWjVTMXVJN295T0Nxb1dpWDg3dHY0SDdudjJ2Zno2TEdrYzdHV1ZtQmciLCJzbGlkZUlkIjoiU0xJREVTX0FQSTEzOTA3OTUwNDRfMCIsInRpbWVsaW5lIjpbeyJwb2xsUXVlc3Rpb25VdWlkIjoiNjFlZWM2NDMtOGQ2YS00OWMwLWI3YmQtZjU5NGEzMWNiNTU0Iiwic2hvd1Jlc3VsdHMiOnRydWV9XSwidHlwZSI6IlNsaWRvUG9sbCJ9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gif"/><Relationship Id="rId4" Type="http://schemas.openxmlformats.org/officeDocument/2006/relationships/image" Target="../media/image21.gif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6.png"/><Relationship Id="rId4" Type="http://schemas.openxmlformats.org/officeDocument/2006/relationships/image" Target="../media/image2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.jpg"/><Relationship Id="rId4" Type="http://schemas.openxmlformats.org/officeDocument/2006/relationships/image" Target="../media/image3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slido.com/support/gsi/how-to-change-the-design" TargetMode="External"/><Relationship Id="rId4" Type="http://schemas.openxmlformats.org/officeDocument/2006/relationships/hyperlink" Target="https://www.sli.do/features-google-slides?interaction-type=T3BlblRleHQ%3D" TargetMode="External"/><Relationship Id="rId9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hyperlink" Target="https://chrome.google.com/webstore/detail/slido/dhhclfjehmpacimcdknijodpjpmppkii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www.sli.do/features-google-slides?payload=eyJwb2xsVXVpZCI6IjBiYWQwZWE2LTVhNWItNDVlNC04OWZkLTY1YjBmYzllYTI2YyIsInByZXNlbnRhdGlvbklkIjoiMXRvWjVTMXVJN295T0Nxb1dpWDg3dHY0SDdudjJ2Zno2TEdrYzdHV1ZtQmciLCJzbGlkZUlkIjoiU0xJREVTX0FQSTMzMzEzNzgzMV8wIiwidGltZWxpbmUiOlt7InBvbGxRdWVzdGlvblV1aWQiOiI4Mjg0MDUyNy1kYzMyLTRlNDUtOTYyOS03ZGM1ODRkM2E2MzciLCJzaG93UmVzdWx0cyI6dHJ1ZX1dLCJ0eXBlIjoiU2xpZG9Qb2xsIn0%3D" TargetMode="Externa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3.png"/><Relationship Id="rId4" Type="http://schemas.openxmlformats.org/officeDocument/2006/relationships/image" Target="../media/image31.png"/><Relationship Id="rId5" Type="http://schemas.openxmlformats.org/officeDocument/2006/relationships/image" Target="../media/image2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2.png"/><Relationship Id="rId4" Type="http://schemas.openxmlformats.org/officeDocument/2006/relationships/image" Target="../media/image45.png"/><Relationship Id="rId5" Type="http://schemas.openxmlformats.org/officeDocument/2006/relationships/image" Target="../media/image42.png"/><Relationship Id="rId6" Type="http://schemas.openxmlformats.org/officeDocument/2006/relationships/image" Target="../media/image2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1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1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7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59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5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50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57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62.png"/><Relationship Id="rId4" Type="http://schemas.openxmlformats.org/officeDocument/2006/relationships/image" Target="../media/image46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1" Type="http://schemas.openxmlformats.org/officeDocument/2006/relationships/image" Target="../media/image63.jpg"/><Relationship Id="rId10" Type="http://schemas.openxmlformats.org/officeDocument/2006/relationships/image" Target="../media/image49.png"/><Relationship Id="rId12" Type="http://schemas.openxmlformats.org/officeDocument/2006/relationships/image" Target="../media/image66.jp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52.jpg"/><Relationship Id="rId4" Type="http://schemas.openxmlformats.org/officeDocument/2006/relationships/image" Target="../media/image58.jpg"/><Relationship Id="rId9" Type="http://schemas.openxmlformats.org/officeDocument/2006/relationships/image" Target="../media/image61.jpg"/><Relationship Id="rId5" Type="http://schemas.openxmlformats.org/officeDocument/2006/relationships/image" Target="../media/image48.jpg"/><Relationship Id="rId6" Type="http://schemas.openxmlformats.org/officeDocument/2006/relationships/image" Target="../media/image65.jpg"/><Relationship Id="rId7" Type="http://schemas.openxmlformats.org/officeDocument/2006/relationships/image" Target="../media/image56.jpg"/><Relationship Id="rId8" Type="http://schemas.openxmlformats.org/officeDocument/2006/relationships/image" Target="../media/image60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6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460376" y="644993"/>
            <a:ext cx="7023600" cy="26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Encode Sans Black"/>
              <a:buNone/>
            </a:pPr>
            <a:r>
              <a:rPr lang="en-US" sz="4600"/>
              <a:t>Pursuit of Fair and Effective Tokenization for Language Models</a:t>
            </a:r>
            <a:endParaRPr sz="4600"/>
          </a:p>
        </p:txBody>
      </p:sp>
      <p:pic>
        <p:nvPicPr>
          <p:cNvPr id="87" name="Google Shape;8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8575" y="4329850"/>
            <a:ext cx="3311549" cy="66777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 txBox="1"/>
          <p:nvPr/>
        </p:nvSpPr>
        <p:spPr>
          <a:xfrm>
            <a:off x="460375" y="3704400"/>
            <a:ext cx="2383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Tomasz Limisiewicz</a:t>
            </a:r>
            <a:endParaRPr sz="1600">
              <a:solidFill>
                <a:schemeClr val="accent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Tokenization</a:t>
            </a:r>
            <a:endParaRPr/>
          </a:p>
        </p:txBody>
      </p:sp>
      <p:sp>
        <p:nvSpPr>
          <p:cNvPr id="94" name="Google Shape;94;p19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br>
              <a:rPr lang="en-US"/>
            </a:br>
            <a:r>
              <a:rPr lang="en-US"/>
              <a:t>a method of mapping raw data </a:t>
            </a:r>
            <a:br>
              <a:rPr lang="en-US"/>
            </a:br>
            <a:r>
              <a:rPr lang="en-US"/>
              <a:t>into units (tokens) that can be processed</a:t>
            </a:r>
            <a:br>
              <a:rPr lang="en-US"/>
            </a:br>
            <a:r>
              <a:rPr lang="en-US"/>
              <a:t>by a machine learning model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/>
          <p:nvPr/>
        </p:nvSpPr>
        <p:spPr>
          <a:xfrm>
            <a:off x="4075043" y="2571750"/>
            <a:ext cx="993913" cy="993913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0"/>
          <p:cNvSpPr txBox="1"/>
          <p:nvPr/>
        </p:nvSpPr>
        <p:spPr>
          <a:xfrm>
            <a:off x="3368799" y="3912416"/>
            <a:ext cx="2539594" cy="43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b="1" lang="en-US" sz="1800">
                <a:latin typeface="Encode Sans"/>
                <a:ea typeface="Encode Sans"/>
                <a:cs typeface="Encode Sans"/>
                <a:sym typeface="Encode Sans"/>
              </a:rPr>
              <a:t>Text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Tokenization </a:t>
            </a:r>
            <a:endParaRPr b="1" i="0" sz="18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cxnSp>
        <p:nvCxnSpPr>
          <p:cNvPr id="101" name="Google Shape;101;p20"/>
          <p:cNvCxnSpPr>
            <a:stCxn id="99" idx="1"/>
            <a:endCxn id="102" idx="2"/>
          </p:cNvCxnSpPr>
          <p:nvPr/>
        </p:nvCxnSpPr>
        <p:spPr>
          <a:xfrm rot="10800000">
            <a:off x="2720298" y="1851805"/>
            <a:ext cx="1500300" cy="86550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20"/>
          <p:cNvCxnSpPr>
            <a:stCxn id="99" idx="7"/>
            <a:endCxn id="104" idx="2"/>
          </p:cNvCxnSpPr>
          <p:nvPr/>
        </p:nvCxnSpPr>
        <p:spPr>
          <a:xfrm flipH="1" rot="10800000">
            <a:off x="4923401" y="1789405"/>
            <a:ext cx="1500300" cy="92790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" name="Google Shape;105;p20"/>
          <p:cNvCxnSpPr>
            <a:stCxn id="99" idx="2"/>
            <a:endCxn id="106" idx="3"/>
          </p:cNvCxnSpPr>
          <p:nvPr/>
        </p:nvCxnSpPr>
        <p:spPr>
          <a:xfrm flipH="1">
            <a:off x="2219243" y="3068706"/>
            <a:ext cx="1855800" cy="34470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20"/>
          <p:cNvCxnSpPr>
            <a:stCxn id="99" idx="6"/>
            <a:endCxn id="108" idx="1"/>
          </p:cNvCxnSpPr>
          <p:nvPr/>
        </p:nvCxnSpPr>
        <p:spPr>
          <a:xfrm>
            <a:off x="5068956" y="3068706"/>
            <a:ext cx="1844700" cy="327600"/>
          </a:xfrm>
          <a:prstGeom prst="straightConnector1">
            <a:avLst/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110" name="Google Shape;110;p20"/>
          <p:cNvSpPr txBox="1"/>
          <p:nvPr/>
        </p:nvSpPr>
        <p:spPr>
          <a:xfrm>
            <a:off x="1521723" y="3244017"/>
            <a:ext cx="697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bytes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2109074" y="1513182"/>
            <a:ext cx="122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characters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5812413" y="1450843"/>
            <a:ext cx="122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6913742" y="3227109"/>
            <a:ext cx="77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/>
          <p:nvPr/>
        </p:nvSpPr>
        <p:spPr>
          <a:xfrm>
            <a:off x="4075043" y="2571750"/>
            <a:ext cx="993913" cy="993913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1"/>
          <p:cNvSpPr txBox="1"/>
          <p:nvPr/>
        </p:nvSpPr>
        <p:spPr>
          <a:xfrm>
            <a:off x="3368799" y="3912416"/>
            <a:ext cx="2539594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b="1" lang="en-US" sz="1800">
                <a:latin typeface="Encode Sans"/>
                <a:ea typeface="Encode Sans"/>
                <a:cs typeface="Encode Sans"/>
                <a:sym typeface="Encode Sans"/>
              </a:rPr>
              <a:t>Text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Tokenization</a:t>
            </a:r>
            <a:endParaRPr b="1" i="0" sz="18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20" name="Google Shape;120;p21"/>
          <p:cNvSpPr txBox="1"/>
          <p:nvPr/>
        </p:nvSpPr>
        <p:spPr>
          <a:xfrm>
            <a:off x="1521723" y="3244017"/>
            <a:ext cx="69762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bytes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2109074" y="1513182"/>
            <a:ext cx="122251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characters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5812413" y="1450843"/>
            <a:ext cx="122251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6913742" y="3227109"/>
            <a:ext cx="77617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4" name="Google Shape;124;p21"/>
          <p:cNvCxnSpPr>
            <a:stCxn id="118" idx="1"/>
            <a:endCxn id="121" idx="2"/>
          </p:cNvCxnSpPr>
          <p:nvPr/>
        </p:nvCxnSpPr>
        <p:spPr>
          <a:xfrm rot="10800000">
            <a:off x="2720298" y="1851805"/>
            <a:ext cx="1500300" cy="8655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" name="Google Shape;125;p21"/>
          <p:cNvCxnSpPr>
            <a:stCxn id="118" idx="7"/>
            <a:endCxn id="122" idx="2"/>
          </p:cNvCxnSpPr>
          <p:nvPr/>
        </p:nvCxnSpPr>
        <p:spPr>
          <a:xfrm flipH="1" rot="10800000">
            <a:off x="4923401" y="1789405"/>
            <a:ext cx="1500300" cy="9279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" name="Google Shape;126;p21"/>
          <p:cNvCxnSpPr>
            <a:stCxn id="118" idx="2"/>
            <a:endCxn id="120" idx="3"/>
          </p:cNvCxnSpPr>
          <p:nvPr/>
        </p:nvCxnSpPr>
        <p:spPr>
          <a:xfrm flipH="1">
            <a:off x="2219243" y="3068706"/>
            <a:ext cx="1855800" cy="344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1"/>
          <p:cNvCxnSpPr>
            <a:stCxn id="118" idx="6"/>
            <a:endCxn id="123" idx="1"/>
          </p:cNvCxnSpPr>
          <p:nvPr/>
        </p:nvCxnSpPr>
        <p:spPr>
          <a:xfrm>
            <a:off x="5068956" y="3068706"/>
            <a:ext cx="1844700" cy="3276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" name="Google Shape;133;p22"/>
          <p:cNvCxnSpPr/>
          <p:nvPr/>
        </p:nvCxnSpPr>
        <p:spPr>
          <a:xfrm rot="10800000">
            <a:off x="4884091" y="883209"/>
            <a:ext cx="972056" cy="636146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22"/>
          <p:cNvCxnSpPr>
            <a:stCxn id="135" idx="0"/>
            <a:endCxn id="136" idx="2"/>
          </p:cNvCxnSpPr>
          <p:nvPr/>
        </p:nvCxnSpPr>
        <p:spPr>
          <a:xfrm rot="10800000">
            <a:off x="6423669" y="553620"/>
            <a:ext cx="0" cy="897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" name="Google Shape;137;p22"/>
          <p:cNvCxnSpPr/>
          <p:nvPr/>
        </p:nvCxnSpPr>
        <p:spPr>
          <a:xfrm flipH="1" rot="10800000">
            <a:off x="7034926" y="883209"/>
            <a:ext cx="972056" cy="636146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8" name="Google Shape;138;p22"/>
          <p:cNvSpPr txBox="1"/>
          <p:nvPr/>
        </p:nvSpPr>
        <p:spPr>
          <a:xfrm>
            <a:off x="7301829" y="496231"/>
            <a:ext cx="16399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pre-tokenization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5513613" y="245843"/>
            <a:ext cx="18201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vocab </a:t>
            </a: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construction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3943869" y="516748"/>
            <a:ext cx="16399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segmenter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/>
          </a:p>
        </p:txBody>
      </p:sp>
      <p:sp>
        <p:nvSpPr>
          <p:cNvPr id="141" name="Google Shape;141;p22"/>
          <p:cNvSpPr txBox="1"/>
          <p:nvPr/>
        </p:nvSpPr>
        <p:spPr>
          <a:xfrm>
            <a:off x="1521723" y="3244017"/>
            <a:ext cx="697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bytes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2109074" y="1513182"/>
            <a:ext cx="122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characters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22"/>
          <p:cNvSpPr txBox="1"/>
          <p:nvPr/>
        </p:nvSpPr>
        <p:spPr>
          <a:xfrm>
            <a:off x="5812413" y="1450843"/>
            <a:ext cx="122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22"/>
          <p:cNvSpPr txBox="1"/>
          <p:nvPr/>
        </p:nvSpPr>
        <p:spPr>
          <a:xfrm>
            <a:off x="6913742" y="3227109"/>
            <a:ext cx="77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4075043" y="2571750"/>
            <a:ext cx="993900" cy="993900"/>
          </a:xfrm>
          <a:prstGeom prst="ellipse">
            <a:avLst/>
          </a:prstGeom>
          <a:solidFill>
            <a:schemeClr val="lt1"/>
          </a:solidFill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25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22"/>
          <p:cNvCxnSpPr>
            <a:stCxn id="145" idx="1"/>
          </p:cNvCxnSpPr>
          <p:nvPr/>
        </p:nvCxnSpPr>
        <p:spPr>
          <a:xfrm rot="10800000">
            <a:off x="2720296" y="1851803"/>
            <a:ext cx="1500300" cy="8655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" name="Google Shape;147;p22"/>
          <p:cNvCxnSpPr>
            <a:stCxn id="145" idx="7"/>
          </p:cNvCxnSpPr>
          <p:nvPr/>
        </p:nvCxnSpPr>
        <p:spPr>
          <a:xfrm flipH="1" rot="10800000">
            <a:off x="4923390" y="1789403"/>
            <a:ext cx="1500300" cy="9279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" name="Google Shape;148;p22"/>
          <p:cNvCxnSpPr>
            <a:stCxn id="145" idx="2"/>
          </p:cNvCxnSpPr>
          <p:nvPr/>
        </p:nvCxnSpPr>
        <p:spPr>
          <a:xfrm flipH="1">
            <a:off x="2219243" y="3068700"/>
            <a:ext cx="1855800" cy="344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" name="Google Shape;149;p22"/>
          <p:cNvCxnSpPr>
            <a:stCxn id="145" idx="6"/>
          </p:cNvCxnSpPr>
          <p:nvPr/>
        </p:nvCxnSpPr>
        <p:spPr>
          <a:xfrm>
            <a:off x="5068943" y="3068700"/>
            <a:ext cx="1844700" cy="3276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0" name="Google Shape;150;p22"/>
          <p:cNvSpPr txBox="1"/>
          <p:nvPr/>
        </p:nvSpPr>
        <p:spPr>
          <a:xfrm>
            <a:off x="3368799" y="3912416"/>
            <a:ext cx="25395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b="1" lang="en-US" sz="1800">
                <a:latin typeface="Encode Sans"/>
                <a:ea typeface="Encode Sans"/>
                <a:cs typeface="Encode Sans"/>
                <a:sym typeface="Encode Sans"/>
              </a:rPr>
              <a:t>Text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Tokenization</a:t>
            </a:r>
            <a:endParaRPr b="1" i="0" sz="18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/>
        </p:nvSpPr>
        <p:spPr>
          <a:xfrm>
            <a:off x="1521723" y="3244017"/>
            <a:ext cx="69762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bytes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2109074" y="1513182"/>
            <a:ext cx="122251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characters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" name="Google Shape;157;p23"/>
          <p:cNvSpPr txBox="1"/>
          <p:nvPr/>
        </p:nvSpPr>
        <p:spPr>
          <a:xfrm>
            <a:off x="5812413" y="1450843"/>
            <a:ext cx="122251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subwords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3"/>
          <p:cNvSpPr txBox="1"/>
          <p:nvPr/>
        </p:nvSpPr>
        <p:spPr>
          <a:xfrm>
            <a:off x="6913742" y="3227109"/>
            <a:ext cx="77617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words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9" name="Google Shape;159;p23"/>
          <p:cNvCxnSpPr>
            <a:endCxn id="156" idx="2"/>
          </p:cNvCxnSpPr>
          <p:nvPr/>
        </p:nvCxnSpPr>
        <p:spPr>
          <a:xfrm rot="10800000">
            <a:off x="2720331" y="1851736"/>
            <a:ext cx="1500300" cy="8655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0" name="Google Shape;160;p23"/>
          <p:cNvCxnSpPr>
            <a:endCxn id="157" idx="2"/>
          </p:cNvCxnSpPr>
          <p:nvPr/>
        </p:nvCxnSpPr>
        <p:spPr>
          <a:xfrm flipH="1" rot="10800000">
            <a:off x="4923370" y="1789397"/>
            <a:ext cx="1500300" cy="9279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1" name="Google Shape;161;p23"/>
          <p:cNvCxnSpPr>
            <a:endCxn id="155" idx="3"/>
          </p:cNvCxnSpPr>
          <p:nvPr/>
        </p:nvCxnSpPr>
        <p:spPr>
          <a:xfrm flipH="1">
            <a:off x="2219350" y="3068594"/>
            <a:ext cx="1855800" cy="344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" name="Google Shape;162;p23"/>
          <p:cNvCxnSpPr>
            <a:endCxn id="158" idx="1"/>
          </p:cNvCxnSpPr>
          <p:nvPr/>
        </p:nvCxnSpPr>
        <p:spPr>
          <a:xfrm>
            <a:off x="5069042" y="3068786"/>
            <a:ext cx="1844700" cy="3276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23"/>
          <p:cNvCxnSpPr/>
          <p:nvPr/>
        </p:nvCxnSpPr>
        <p:spPr>
          <a:xfrm rot="10800000">
            <a:off x="4884091" y="883209"/>
            <a:ext cx="972056" cy="636146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4" name="Google Shape;164;p23"/>
          <p:cNvCxnSpPr>
            <a:stCxn id="157" idx="0"/>
            <a:endCxn id="165" idx="2"/>
          </p:cNvCxnSpPr>
          <p:nvPr/>
        </p:nvCxnSpPr>
        <p:spPr>
          <a:xfrm rot="10800000">
            <a:off x="6423670" y="553543"/>
            <a:ext cx="0" cy="897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6" name="Google Shape;166;p23"/>
          <p:cNvSpPr txBox="1"/>
          <p:nvPr/>
        </p:nvSpPr>
        <p:spPr>
          <a:xfrm>
            <a:off x="7301829" y="496231"/>
            <a:ext cx="16399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pre-tokenization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5513613" y="245843"/>
            <a:ext cx="182011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vocab construction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943869" y="516748"/>
            <a:ext cx="16399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segmenter</a:t>
            </a:r>
            <a:endParaRPr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941652" y="2546566"/>
            <a:ext cx="1169149" cy="149268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Arial"/>
              <a:buNone/>
            </a:pPr>
            <a:r>
              <a:rPr b="0" i="0" lang="en-US" sz="8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🤯</a:t>
            </a:r>
            <a:endParaRPr b="0" i="0" sz="8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0" name="Google Shape;170;p23"/>
          <p:cNvCxnSpPr/>
          <p:nvPr/>
        </p:nvCxnSpPr>
        <p:spPr>
          <a:xfrm flipH="1" rot="10800000">
            <a:off x="7034926" y="883209"/>
            <a:ext cx="972056" cy="636146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1" name="Google Shape;171;p23"/>
          <p:cNvSpPr txBox="1"/>
          <p:nvPr/>
        </p:nvSpPr>
        <p:spPr>
          <a:xfrm>
            <a:off x="3368799" y="3912416"/>
            <a:ext cx="25395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b="1" lang="en-US" sz="1800">
                <a:latin typeface="Encode Sans"/>
                <a:ea typeface="Encode Sans"/>
                <a:cs typeface="Encode Sans"/>
                <a:sym typeface="Encode Sans"/>
              </a:rPr>
              <a:t>Text </a:t>
            </a:r>
            <a:r>
              <a:rPr b="1" i="0" lang="en-US" sz="18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Tokenization</a:t>
            </a:r>
            <a:endParaRPr b="1" i="0" sz="18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 Pre-tokenization</a:t>
            </a:r>
            <a:endParaRPr/>
          </a:p>
        </p:txBody>
      </p:sp>
      <p:sp>
        <p:nvSpPr>
          <p:cNvPr id="177" name="Google Shape;177;p24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Initial text splitting based on whitespaces, digits,...</a:t>
            </a:r>
            <a:endParaRPr/>
          </a:p>
        </p:txBody>
      </p:sp>
      <p:sp>
        <p:nvSpPr>
          <p:cNvPr id="178" name="Google Shape;178;p24"/>
          <p:cNvSpPr txBox="1"/>
          <p:nvPr/>
        </p:nvSpPr>
        <p:spPr>
          <a:xfrm>
            <a:off x="2453550" y="1819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 Pre-tokenization</a:t>
            </a:r>
            <a:endParaRPr/>
          </a:p>
        </p:txBody>
      </p:sp>
      <p:sp>
        <p:nvSpPr>
          <p:cNvPr id="184" name="Google Shape;184;p25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Initial text splitting based on whitespaces, digits,...</a:t>
            </a:r>
            <a:endParaRPr/>
          </a:p>
        </p:txBody>
      </p:sp>
      <p:sp>
        <p:nvSpPr>
          <p:cNvPr id="185" name="Google Shape;185;p25"/>
          <p:cNvSpPr txBox="1"/>
          <p:nvPr/>
        </p:nvSpPr>
        <p:spPr>
          <a:xfrm>
            <a:off x="2453550" y="2571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119300" y="2617950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Whitespace  (BPE):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2453550" y="1819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 Pre-tokenization</a:t>
            </a:r>
            <a:endParaRPr/>
          </a:p>
        </p:txBody>
      </p:sp>
      <p:sp>
        <p:nvSpPr>
          <p:cNvPr id="193" name="Google Shape;193;p26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Initial text splitting based on whitespaces, digits,...</a:t>
            </a:r>
            <a:endParaRPr/>
          </a:p>
        </p:txBody>
      </p:sp>
      <p:sp>
        <p:nvSpPr>
          <p:cNvPr id="194" name="Google Shape;194;p26"/>
          <p:cNvSpPr txBox="1"/>
          <p:nvPr/>
        </p:nvSpPr>
        <p:spPr>
          <a:xfrm>
            <a:off x="2453550" y="2571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195" name="Google Shape;195;p26"/>
          <p:cNvSpPr txBox="1"/>
          <p:nvPr/>
        </p:nvSpPr>
        <p:spPr>
          <a:xfrm>
            <a:off x="2453550" y="34756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196" name="Google Shape;196;p26"/>
          <p:cNvSpPr txBox="1"/>
          <p:nvPr/>
        </p:nvSpPr>
        <p:spPr>
          <a:xfrm>
            <a:off x="119300" y="2617950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Whitespace  (BPE):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119300" y="3521813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Multi-word (SuperBPE):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26"/>
          <p:cNvSpPr txBox="1"/>
          <p:nvPr/>
        </p:nvSpPr>
        <p:spPr>
          <a:xfrm>
            <a:off x="2453550" y="1819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 Pre-tokenization</a:t>
            </a:r>
            <a:endParaRPr/>
          </a:p>
        </p:txBody>
      </p:sp>
      <p:sp>
        <p:nvSpPr>
          <p:cNvPr id="204" name="Google Shape;204;p27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Initial text splitting based on whitespaces, digits,...</a:t>
            </a:r>
            <a:endParaRPr/>
          </a:p>
        </p:txBody>
      </p:sp>
      <p:sp>
        <p:nvSpPr>
          <p:cNvPr id="205" name="Google Shape;205;p27"/>
          <p:cNvSpPr txBox="1"/>
          <p:nvPr/>
        </p:nvSpPr>
        <p:spPr>
          <a:xfrm>
            <a:off x="2453550" y="2571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2453550" y="43333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2453550" y="34756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208" name="Google Shape;208;p27"/>
          <p:cNvSpPr txBox="1"/>
          <p:nvPr/>
        </p:nvSpPr>
        <p:spPr>
          <a:xfrm>
            <a:off x="119300" y="2617950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111111"/>
                </a:solidFill>
                <a:latin typeface="Open Sans"/>
                <a:ea typeface="Open Sans"/>
                <a:cs typeface="Open Sans"/>
                <a:sym typeface="Open Sans"/>
              </a:rPr>
              <a:t>Whitespace  (BPE):</a:t>
            </a:r>
            <a:endParaRPr sz="1200">
              <a:solidFill>
                <a:srgbClr val="11111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9" name="Google Shape;209;p27"/>
          <p:cNvSpPr txBox="1"/>
          <p:nvPr/>
        </p:nvSpPr>
        <p:spPr>
          <a:xfrm>
            <a:off x="119300" y="3521813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Multi-word (SuperBPE):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27"/>
          <p:cNvSpPr txBox="1"/>
          <p:nvPr/>
        </p:nvSpPr>
        <p:spPr>
          <a:xfrm>
            <a:off x="119300" y="4379500"/>
            <a:ext cx="2383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Digits + </a:t>
            </a: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Whitespace</a:t>
            </a: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Anthropic</a:t>
            </a: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?):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2453550" y="18197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 Pre-tokenization</a:t>
            </a:r>
            <a:endParaRPr/>
          </a:p>
        </p:txBody>
      </p:sp>
      <p:sp>
        <p:nvSpPr>
          <p:cNvPr id="217" name="Google Shape;217;p28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Initial text splitting based on whitespaces, digits,...</a:t>
            </a:r>
            <a:endParaRPr/>
          </a:p>
        </p:txBody>
      </p:sp>
      <p:sp>
        <p:nvSpPr>
          <p:cNvPr id="218" name="Google Shape;218;p28"/>
          <p:cNvSpPr txBox="1"/>
          <p:nvPr/>
        </p:nvSpPr>
        <p:spPr>
          <a:xfrm>
            <a:off x="2176350" y="189500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219" name="Google Shape;219;p28"/>
          <p:cNvSpPr txBox="1"/>
          <p:nvPr/>
        </p:nvSpPr>
        <p:spPr>
          <a:xfrm>
            <a:off x="119300" y="4277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4847825" y="4277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 A Space 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3103200" y="2403925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		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1046150" y="4739250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Anthropic ?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28"/>
          <p:cNvSpPr txBox="1"/>
          <p:nvPr/>
        </p:nvSpPr>
        <p:spPr>
          <a:xfrm>
            <a:off x="3103200" y="2481150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Common BPE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" name="Google Shape;224;p28"/>
          <p:cNvSpPr txBox="1"/>
          <p:nvPr/>
        </p:nvSpPr>
        <p:spPr>
          <a:xfrm>
            <a:off x="5774675" y="4717875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SuperBPE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Vocabulary: Tokenization in Training</a:t>
            </a:r>
            <a:endParaRPr/>
          </a:p>
        </p:txBody>
      </p:sp>
      <p:sp>
        <p:nvSpPr>
          <p:cNvPr id="230" name="Google Shape;230;p29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During “tokenizer training” defines the set of tokens</a:t>
            </a:r>
            <a:br>
              <a:rPr lang="en-US"/>
            </a:br>
            <a:br>
              <a:rPr lang="en-US"/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Vocabulary: Tokenization in Training</a:t>
            </a:r>
            <a:endParaRPr/>
          </a:p>
        </p:txBody>
      </p:sp>
      <p:sp>
        <p:nvSpPr>
          <p:cNvPr id="236" name="Google Shape;236;p30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During “tokenizer training” defines the set of tokens</a:t>
            </a:r>
            <a:br>
              <a:rPr lang="en-US"/>
            </a:br>
            <a:br>
              <a:rPr lang="en-US"/>
            </a:b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BPE</a:t>
            </a:r>
            <a:r>
              <a:rPr lang="en-US"/>
              <a:t>: starting from characters merge most common pairs</a:t>
            </a:r>
            <a:br>
              <a:rPr lang="en-US"/>
            </a:br>
            <a:r>
              <a:rPr lang="en-US"/>
              <a:t>of tokens and add to </a:t>
            </a: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vocabulary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5733900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Gutierrez-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Vasques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2023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Vocabulary: Tokenization in Training</a:t>
            </a:r>
            <a:endParaRPr/>
          </a:p>
        </p:txBody>
      </p:sp>
      <p:sp>
        <p:nvSpPr>
          <p:cNvPr id="243" name="Google Shape;243;p31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During “tokenizer training” defines the set of tokens</a:t>
            </a:r>
            <a:br>
              <a:rPr lang="en-US"/>
            </a:br>
            <a:br>
              <a:rPr lang="en-US"/>
            </a:b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BPE</a:t>
            </a:r>
            <a:r>
              <a:rPr lang="en-US"/>
              <a:t>: starting from characters merge most common pairs</a:t>
            </a:r>
            <a:br>
              <a:rPr lang="en-US"/>
            </a:br>
            <a:r>
              <a:rPr lang="en-US"/>
              <a:t>of tokens and add to </a:t>
            </a: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vocabulary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4" name="Google Shape;24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2424" y="2733350"/>
            <a:ext cx="5165975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1"/>
          <p:cNvSpPr txBox="1"/>
          <p:nvPr/>
        </p:nvSpPr>
        <p:spPr>
          <a:xfrm>
            <a:off x="5733900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Gutierrez-Vasques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2023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Sgmenter: Tokenization in Inference </a:t>
            </a:r>
            <a:endParaRPr/>
          </a:p>
        </p:txBody>
      </p:sp>
      <p:sp>
        <p:nvSpPr>
          <p:cNvPr id="251" name="Google Shape;251;p32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Function mapping text to tokens </a:t>
            </a: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2"/>
          <p:cNvSpPr txBox="1"/>
          <p:nvPr/>
        </p:nvSpPr>
        <p:spPr>
          <a:xfrm>
            <a:off x="5733900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Cognetta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WIP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Sgmenter: Tokenization in Inference</a:t>
            </a:r>
            <a:endParaRPr/>
          </a:p>
        </p:txBody>
      </p:sp>
      <p:sp>
        <p:nvSpPr>
          <p:cNvPr id="258" name="Google Shape;258;p33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Function mapping text to tokens </a:t>
            </a:r>
            <a:br>
              <a:rPr lang="en-US"/>
            </a:br>
            <a:br>
              <a:rPr lang="en-US"/>
            </a:b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BPE: </a:t>
            </a:r>
            <a:r>
              <a:rPr lang="en-US"/>
              <a:t>Merge tokens in the order defined in training</a:t>
            </a:r>
            <a:br>
              <a:rPr lang="en-US"/>
            </a:br>
            <a:br>
              <a:rPr lang="en-US"/>
            </a:b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3"/>
          <p:cNvSpPr txBox="1"/>
          <p:nvPr/>
        </p:nvSpPr>
        <p:spPr>
          <a:xfrm>
            <a:off x="5733900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Cognetta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WIP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Sgmenter: Tokenization in Inference</a:t>
            </a:r>
            <a:endParaRPr/>
          </a:p>
        </p:txBody>
      </p:sp>
      <p:sp>
        <p:nvSpPr>
          <p:cNvPr id="265" name="Google Shape;265;p34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Function mapping text to tokens </a:t>
            </a:r>
            <a:br>
              <a:rPr lang="en-US"/>
            </a:br>
            <a:br>
              <a:rPr lang="en-US"/>
            </a:b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BPE: </a:t>
            </a:r>
            <a:r>
              <a:rPr lang="en-US"/>
              <a:t>Merge tokens in the order defined in training</a:t>
            </a:r>
            <a:br>
              <a:rPr lang="en-US"/>
            </a:br>
            <a:br>
              <a:rPr lang="en-US"/>
            </a:b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4"/>
          <p:cNvSpPr txBox="1"/>
          <p:nvPr/>
        </p:nvSpPr>
        <p:spPr>
          <a:xfrm>
            <a:off x="5733900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Cognetta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WIP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7" name="Google Shape;26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1950" y="2398450"/>
            <a:ext cx="6960099" cy="228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4025" y="728250"/>
            <a:ext cx="8331699" cy="342948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5"/>
          <p:cNvSpPr txBox="1"/>
          <p:nvPr/>
        </p:nvSpPr>
        <p:spPr>
          <a:xfrm>
            <a:off x="5733900" y="4459475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Zouhar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2023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6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Tokenization: Inference</a:t>
            </a:r>
            <a:endParaRPr/>
          </a:p>
        </p:txBody>
      </p:sp>
      <p:sp>
        <p:nvSpPr>
          <p:cNvPr id="280" name="Google Shape;280;p36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Function mapping text to tokens </a:t>
            </a:r>
            <a:br>
              <a:rPr lang="en-US"/>
            </a:br>
            <a:br>
              <a:rPr lang="en-US"/>
            </a:b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BPE: </a:t>
            </a:r>
            <a:r>
              <a:rPr lang="en-US"/>
              <a:t>Merge tokens in the order defined in training</a:t>
            </a:r>
            <a:br>
              <a:rPr lang="en-US"/>
            </a:br>
            <a:br>
              <a:rPr lang="en-US"/>
            </a:b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1" name="Google Shape;2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7999" y="2420900"/>
            <a:ext cx="6115875" cy="26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6"/>
          <p:cNvSpPr txBox="1"/>
          <p:nvPr/>
        </p:nvSpPr>
        <p:spPr>
          <a:xfrm>
            <a:off x="5733900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Cognetta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WIP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16400"/>
            <a:ext cx="8839199" cy="380372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7"/>
          <p:cNvSpPr txBox="1"/>
          <p:nvPr/>
        </p:nvSpPr>
        <p:spPr>
          <a:xfrm>
            <a:off x="5432050" y="44184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Cognetta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WIP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45720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Is Tokenization Solved?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/>
          <p:nvPr/>
        </p:nvSpPr>
        <p:spPr>
          <a:xfrm rot="5400000">
            <a:off x="7365228" y="0"/>
            <a:ext cx="1778700" cy="1778700"/>
          </a:xfrm>
          <a:prstGeom prst="diagStripe">
            <a:avLst>
              <a:gd fmla="val 50000" name="adj"/>
            </a:avLst>
          </a:prstGeom>
          <a:solidFill>
            <a:srgbClr val="EDFA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9"/>
          <p:cNvSpPr txBox="1"/>
          <p:nvPr/>
        </p:nvSpPr>
        <p:spPr>
          <a:xfrm rot="2700000">
            <a:off x="7215273" y="386217"/>
            <a:ext cx="2501461" cy="583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98038"/>
                </a:solidFill>
                <a:latin typeface="Inter"/>
                <a:ea typeface="Inter"/>
                <a:cs typeface="Inter"/>
                <a:sym typeface="Inter"/>
              </a:rPr>
              <a:t>Do not edit</a:t>
            </a:r>
            <a:endParaRPr b="1" sz="1200">
              <a:solidFill>
                <a:srgbClr val="198038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rgbClr val="198038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 to change the design</a:t>
            </a:r>
            <a:endParaRPr sz="1200">
              <a:solidFill>
                <a:srgbClr val="19803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poll-type-id" id="300" name="Google Shape;300;p3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520" y="1307027"/>
            <a:ext cx="1778772" cy="1778772"/>
          </a:xfrm>
          <a:prstGeom prst="rect">
            <a:avLst/>
          </a:prstGeom>
          <a:noFill/>
          <a:ln>
            <a:noFill/>
          </a:ln>
        </p:spPr>
      </p:pic>
      <p:sp>
        <p:nvSpPr>
          <p:cNvPr descr="title-id" id="301" name="Google Shape;301;p39"/>
          <p:cNvSpPr txBox="1"/>
          <p:nvPr/>
        </p:nvSpPr>
        <p:spPr>
          <a:xfrm>
            <a:off x="2334638" y="1320628"/>
            <a:ext cx="6364800" cy="17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5B5B5B"/>
                </a:solidFill>
                <a:latin typeface="Inter"/>
                <a:ea typeface="Inter"/>
                <a:cs typeface="Inter"/>
                <a:sym typeface="Inter"/>
              </a:rPr>
              <a:t>What are common problems of Tokenization?</a:t>
            </a:r>
            <a:endParaRPr b="1" sz="3600">
              <a:solidFill>
                <a:srgbClr val="5B5B5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2" name="Google Shape;302;p39"/>
          <p:cNvSpPr/>
          <p:nvPr/>
        </p:nvSpPr>
        <p:spPr>
          <a:xfrm>
            <a:off x="0" y="4365024"/>
            <a:ext cx="9144000" cy="778500"/>
          </a:xfrm>
          <a:prstGeom prst="rect">
            <a:avLst/>
          </a:prstGeom>
          <a:solidFill>
            <a:srgbClr val="1980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9"/>
          <p:cNvSpPr txBox="1"/>
          <p:nvPr/>
        </p:nvSpPr>
        <p:spPr>
          <a:xfrm>
            <a:off x="555866" y="4365024"/>
            <a:ext cx="6948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Presenting with animations, GIFs or speaker notes? Enable our </a:t>
            </a:r>
            <a:r>
              <a:rPr lang="en-US" sz="1200" u="sng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Chrome extension</a:t>
            </a:r>
            <a:endParaRPr sz="1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04" name="Google Shape;304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id" id="305" name="Google Shape;305;p39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21094" y="4476329"/>
            <a:ext cx="1111733" cy="555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0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lang="en-US"/>
              <a:t> Tokenization is solved?</a:t>
            </a:r>
            <a:endParaRPr b="0"/>
          </a:p>
        </p:txBody>
      </p:sp>
      <p:sp>
        <p:nvSpPr>
          <p:cNvPr id="311" name="Google Shape;311;p40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indent="0" lvl="0" marL="7620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None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Common tokenization methods</a:t>
            </a:r>
            <a:br>
              <a:rPr lang="en-US"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suits well English and </a:t>
            </a: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other</a:t>
            </a: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 high-resource languges</a:t>
            </a:r>
            <a:br>
              <a:rPr lang="en-US">
                <a:latin typeface="Open Sans"/>
                <a:ea typeface="Open Sans"/>
                <a:cs typeface="Open Sans"/>
                <a:sym typeface="Open Sans"/>
              </a:rPr>
            </a:br>
            <a:br>
              <a:rPr lang="en-US"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Yet the problems arise for less resourced</a:t>
            </a:r>
            <a:br>
              <a:rPr lang="en-US"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languages and domains!</a:t>
            </a:r>
            <a:endParaRPr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17" y="0"/>
            <a:ext cx="8997561" cy="41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2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-US"/>
              <a:t>Multilingual Subwords</a:t>
            </a:r>
            <a:endParaRPr/>
          </a:p>
        </p:txBody>
      </p:sp>
      <p:grpSp>
        <p:nvGrpSpPr>
          <p:cNvPr id="323" name="Google Shape;323;p42"/>
          <p:cNvGrpSpPr/>
          <p:nvPr/>
        </p:nvGrpSpPr>
        <p:grpSpPr>
          <a:xfrm>
            <a:off x="4442791" y="1618700"/>
            <a:ext cx="5021893" cy="3406504"/>
            <a:chOff x="1460900" y="2111375"/>
            <a:chExt cx="6054344" cy="2912799"/>
          </a:xfrm>
        </p:grpSpPr>
        <p:sp>
          <p:nvSpPr>
            <p:cNvPr id="324" name="Google Shape;324;p42"/>
            <p:cNvSpPr/>
            <p:nvPr/>
          </p:nvSpPr>
          <p:spPr>
            <a:xfrm>
              <a:off x="1460900" y="2111375"/>
              <a:ext cx="2577600" cy="1244700"/>
            </a:xfrm>
            <a:prstGeom prst="verticalScroll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600" u="none" cap="none" strike="noStrike">
                  <a:solidFill>
                    <a:srgbClr val="999999"/>
                  </a:solidFill>
                  <a:latin typeface="Calibri"/>
                  <a:ea typeface="Calibri"/>
                  <a:cs typeface="Calibri"/>
                  <a:sym typeface="Calibri"/>
                </a:rPr>
                <a:t>Pomeranč (z lat. pomorancium, z pomum, jablko, a arancia, oranžová) je plod pomerančovníku čínského (Citrus sinensis) z čeledi routovité (Rutaceae). Pomerančovníky jsou stromy, zřídka i keře. Pochází pravděpodobně ze subtropických hraničních oblastí Číny a Vietnamu, nikde neroste jako planá rostlina. V 15. století byl do Evropy dovezen portugalskými obchodníky a záhy po objevení Ameriky i tam. Nyní je rozšířen do všech subtropických oblastí, v tropech se mu pro přílišnou vlhkost nedaří. Jde o nejvíce pěstované citrusové plody na světě.</a:t>
              </a:r>
              <a:endParaRPr b="0" i="0" sz="600" u="none" cap="none" strike="noStrik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r>
                <a:t/>
              </a:r>
              <a:endParaRPr b="0" i="0" sz="600" u="none" cap="none" strike="noStrike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2"/>
            <p:cNvSpPr txBox="1"/>
            <p:nvPr/>
          </p:nvSpPr>
          <p:spPr>
            <a:xfrm>
              <a:off x="1597063" y="3344322"/>
              <a:ext cx="2700900" cy="6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Lora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Training corpus</a:t>
              </a:r>
              <a:endParaRPr b="0" i="0" sz="18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326" name="Google Shape;326;p42"/>
            <p:cNvSpPr/>
            <p:nvPr/>
          </p:nvSpPr>
          <p:spPr>
            <a:xfrm>
              <a:off x="5323900" y="2175975"/>
              <a:ext cx="1749600" cy="1056900"/>
            </a:xfrm>
            <a:prstGeom prst="cube">
              <a:avLst>
                <a:gd fmla="val 25000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Lora"/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Tokenizer</a:t>
              </a:r>
              <a:endParaRPr b="0" i="0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327" name="Google Shape;327;p42"/>
            <p:cNvSpPr/>
            <p:nvPr/>
          </p:nvSpPr>
          <p:spPr>
            <a:xfrm>
              <a:off x="3880691" y="2402023"/>
              <a:ext cx="1382700" cy="6048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Training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328" name="Google Shape;328;p42"/>
            <p:cNvSpPr txBox="1"/>
            <p:nvPr/>
          </p:nvSpPr>
          <p:spPr>
            <a:xfrm>
              <a:off x="4700131" y="3232874"/>
              <a:ext cx="2815113" cy="179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Vocabulary: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…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ing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ed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_improv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_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的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_the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_is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_ה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Lora"/>
                <a:buNone/>
              </a:pPr>
              <a:r>
                <a:rPr b="0" i="0" lang="en-US" sz="1400" u="none" cap="none" strike="noStrike">
                  <a:solidFill>
                    <a:schemeClr val="dk1"/>
                  </a:solidFill>
                  <a:latin typeface="Lora"/>
                  <a:ea typeface="Lora"/>
                  <a:cs typeface="Lora"/>
                  <a:sym typeface="Lora"/>
                </a:rPr>
                <a:t>…</a:t>
              </a:r>
              <a:endParaRPr b="0" i="0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sp>
        <p:nvSpPr>
          <p:cNvPr id="329" name="Google Shape;329;p42"/>
          <p:cNvSpPr/>
          <p:nvPr>
            <p:ph idx="2" type="chart"/>
          </p:nvPr>
        </p:nvSpPr>
        <p:spPr>
          <a:xfrm>
            <a:off x="447925" y="1206325"/>
            <a:ext cx="38952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Char char="•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Unbalanced: high-resource languages overrepresented in the vocabulary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-2286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101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Increasing vocab size </a:t>
            </a:r>
            <a:r>
              <a:rPr b="1" lang="en-US" sz="1600">
                <a:latin typeface="Open Sans"/>
                <a:ea typeface="Open Sans"/>
                <a:cs typeface="Open Sans"/>
                <a:sym typeface="Open Sans"/>
              </a:rPr>
              <a:t>does not </a:t>
            </a:r>
            <a:br>
              <a:rPr b="1" lang="en-US" sz="1600"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solve the problem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1709" y="1331712"/>
            <a:ext cx="3292187" cy="3292187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3"/>
          <p:cNvSpPr txBox="1"/>
          <p:nvPr/>
        </p:nvSpPr>
        <p:spPr>
          <a:xfrm>
            <a:off x="5642651" y="4686325"/>
            <a:ext cx="243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Ahia et al. 2023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" name="Google Shape;336;p43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-US"/>
              <a:t>Curse of Over-Segmentation</a:t>
            </a:r>
            <a:endParaRPr/>
          </a:p>
        </p:txBody>
      </p:sp>
      <p:sp>
        <p:nvSpPr>
          <p:cNvPr id="337" name="Google Shape;337;p43"/>
          <p:cNvSpPr/>
          <p:nvPr>
            <p:ph idx="2" type="chart"/>
          </p:nvPr>
        </p:nvSpPr>
        <p:spPr>
          <a:xfrm>
            <a:off x="447925" y="1206325"/>
            <a:ext cx="4695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4150" lvl="0" marL="1714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Higher cost of performing experiments for them due to API billing and inference cost</a:t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698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184150" lvl="0" marL="17145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Over-segmented languages fit less examples in context window</a:t>
            </a:r>
            <a:endParaRPr sz="1800"/>
          </a:p>
        </p:txBody>
      </p:sp>
      <p:sp>
        <p:nvSpPr>
          <p:cNvPr id="338" name="Google Shape;338;p4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</a:pPr>
            <a:r>
              <a:rPr lang="en-US"/>
              <a:t>Gender Bias</a:t>
            </a:r>
            <a:endParaRPr/>
          </a:p>
        </p:txBody>
      </p:sp>
      <p:sp>
        <p:nvSpPr>
          <p:cNvPr id="344" name="Google Shape;344;p44"/>
          <p:cNvSpPr/>
          <p:nvPr/>
        </p:nvSpPr>
        <p:spPr>
          <a:xfrm>
            <a:off x="7563904" y="1618700"/>
            <a:ext cx="1451240" cy="1236039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Tokenizer</a:t>
            </a:r>
            <a:endParaRPr b="0" i="0" sz="1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45" name="Google Shape;345;p44"/>
          <p:cNvSpPr/>
          <p:nvPr/>
        </p:nvSpPr>
        <p:spPr>
          <a:xfrm>
            <a:off x="6183209" y="1618700"/>
            <a:ext cx="1146840" cy="5287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090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Rare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46" name="Google Shape;346;p44"/>
          <p:cNvSpPr/>
          <p:nvPr/>
        </p:nvSpPr>
        <p:spPr>
          <a:xfrm>
            <a:off x="6127104" y="2471156"/>
            <a:ext cx="1146840" cy="5287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Frequent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47" name="Google Shape;347;p44"/>
          <p:cNvSpPr txBox="1"/>
          <p:nvPr/>
        </p:nvSpPr>
        <p:spPr>
          <a:xfrm>
            <a:off x="5060786" y="1717750"/>
            <a:ext cx="106631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Anwältin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44"/>
          <p:cNvSpPr/>
          <p:nvPr/>
        </p:nvSpPr>
        <p:spPr>
          <a:xfrm rot="5400000">
            <a:off x="7511347" y="3140545"/>
            <a:ext cx="528756" cy="1873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0907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49" name="Google Shape;349;p44"/>
          <p:cNvSpPr/>
          <p:nvPr/>
        </p:nvSpPr>
        <p:spPr>
          <a:xfrm rot="5400000">
            <a:off x="8046192" y="3399106"/>
            <a:ext cx="1045877" cy="187311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50" name="Google Shape;350;p44"/>
          <p:cNvSpPr txBox="1"/>
          <p:nvPr/>
        </p:nvSpPr>
        <p:spPr>
          <a:xfrm>
            <a:off x="8027373" y="4343484"/>
            <a:ext cx="103906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_Anwalt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44"/>
          <p:cNvSpPr txBox="1"/>
          <p:nvPr/>
        </p:nvSpPr>
        <p:spPr>
          <a:xfrm>
            <a:off x="7330049" y="3625142"/>
            <a:ext cx="620683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_An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wä</a:t>
            </a:r>
            <a:endParaRPr b="1" i="0" sz="16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lt</a:t>
            </a:r>
            <a:endParaRPr b="1" i="0" sz="16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 in</a:t>
            </a:r>
            <a:endParaRPr b="1" i="0" sz="1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52" name="Google Shape;352;p44"/>
          <p:cNvSpPr txBox="1"/>
          <p:nvPr/>
        </p:nvSpPr>
        <p:spPr>
          <a:xfrm>
            <a:off x="4511444" y="2496697"/>
            <a:ext cx="57842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👨‍⚖️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44"/>
          <p:cNvSpPr txBox="1"/>
          <p:nvPr/>
        </p:nvSpPr>
        <p:spPr>
          <a:xfrm>
            <a:off x="4516935" y="1630169"/>
            <a:ext cx="61999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👩‍⚖️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4"/>
          <p:cNvSpPr txBox="1"/>
          <p:nvPr/>
        </p:nvSpPr>
        <p:spPr>
          <a:xfrm>
            <a:off x="4691950" y="3190800"/>
            <a:ext cx="1293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-US" sz="1400" u="none" cap="none" strike="noStrike">
                <a:solidFill>
                  <a:schemeClr val="accent4"/>
                </a:solidFill>
                <a:latin typeface="Encode Sans Black"/>
                <a:ea typeface="Encode Sans Black"/>
                <a:cs typeface="Encode Sans Black"/>
                <a:sym typeface="Encode Sans Black"/>
              </a:rPr>
              <a:t> DE: </a:t>
            </a:r>
            <a:r>
              <a:rPr lang="en-US" sz="1400" u="none" cap="none" strike="noStrike">
                <a:solidFill>
                  <a:schemeClr val="accent4"/>
                </a:solidFill>
                <a:latin typeface="Encode Sans Black"/>
                <a:ea typeface="Encode Sans Black"/>
                <a:cs typeface="Encode Sans Black"/>
                <a:sym typeface="Encode Sans Black"/>
              </a:rPr>
              <a:t>lawyer</a:t>
            </a:r>
            <a:endParaRPr sz="1400" u="none" cap="none" strike="noStrike">
              <a:solidFill>
                <a:schemeClr val="accent4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355" name="Google Shape;355;p44"/>
          <p:cNvSpPr txBox="1"/>
          <p:nvPr/>
        </p:nvSpPr>
        <p:spPr>
          <a:xfrm>
            <a:off x="5027130" y="2574965"/>
            <a:ext cx="1100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Anwalt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4"/>
          <p:cNvSpPr txBox="1"/>
          <p:nvPr>
            <p:ph idx="2" type="chart"/>
          </p:nvPr>
        </p:nvSpPr>
        <p:spPr>
          <a:xfrm>
            <a:off x="447925" y="1206325"/>
            <a:ext cx="41178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We observed that in morphologically rich languages (German, Hebrew, Spanish) female and not stereotypical forms are more segmented.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Mainly the result of data imbalance!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7" name="Google Shape;357;p44"/>
          <p:cNvSpPr txBox="1"/>
          <p:nvPr/>
        </p:nvSpPr>
        <p:spPr>
          <a:xfrm>
            <a:off x="5605050" y="46820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Iluz, Limisiewicz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et al. 2023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5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45720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Problem: </a:t>
            </a:r>
            <a:r>
              <a:rPr lang="en-US"/>
              <a:t>Unequal efficiency across domains and languages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6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Tokenization is Static</a:t>
            </a:r>
            <a:endParaRPr/>
          </a:p>
        </p:txBody>
      </p:sp>
      <p:sp>
        <p:nvSpPr>
          <p:cNvPr id="368" name="Google Shape;368;p46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Tokenization does not depend on context</a:t>
            </a:r>
            <a:endParaRPr/>
          </a:p>
        </p:txBody>
      </p:sp>
      <p:sp>
        <p:nvSpPr>
          <p:cNvPr id="369" name="Google Shape;369;p46"/>
          <p:cNvSpPr txBox="1"/>
          <p:nvPr/>
        </p:nvSpPr>
        <p:spPr>
          <a:xfrm>
            <a:off x="2176350" y="189500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370" name="Google Shape;370;p46"/>
          <p:cNvSpPr txBox="1"/>
          <p:nvPr/>
        </p:nvSpPr>
        <p:spPr>
          <a:xfrm>
            <a:off x="3103200" y="2403925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		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7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Tokenization is Static</a:t>
            </a:r>
            <a:endParaRPr/>
          </a:p>
        </p:txBody>
      </p:sp>
      <p:sp>
        <p:nvSpPr>
          <p:cNvPr id="376" name="Google Shape;376;p47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Tokenization does not depend on context</a:t>
            </a:r>
            <a:endParaRPr/>
          </a:p>
        </p:txBody>
      </p:sp>
      <p:sp>
        <p:nvSpPr>
          <p:cNvPr id="377" name="Google Shape;377;p47"/>
          <p:cNvSpPr txBox="1"/>
          <p:nvPr/>
        </p:nvSpPr>
        <p:spPr>
          <a:xfrm>
            <a:off x="2176350" y="189500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378" name="Google Shape;378;p47"/>
          <p:cNvSpPr txBox="1"/>
          <p:nvPr/>
        </p:nvSpPr>
        <p:spPr>
          <a:xfrm>
            <a:off x="119300" y="4277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+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4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 </a:t>
            </a:r>
            <a:r>
              <a:rPr lang="en-US" sz="1800">
                <a:solidFill>
                  <a:schemeClr val="accent2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=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?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379" name="Google Shape;379;p47"/>
          <p:cNvSpPr txBox="1"/>
          <p:nvPr/>
        </p:nvSpPr>
        <p:spPr>
          <a:xfrm>
            <a:off x="4847825" y="4277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380" name="Google Shape;380;p47"/>
          <p:cNvSpPr txBox="1"/>
          <p:nvPr/>
        </p:nvSpPr>
        <p:spPr>
          <a:xfrm>
            <a:off x="3103200" y="2403925"/>
            <a:ext cx="238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Open Sans"/>
                <a:ea typeface="Open Sans"/>
                <a:cs typeface="Open Sans"/>
                <a:sym typeface="Open Sans"/>
              </a:rPr>
              <a:t>		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1" name="Google Shape;381;p47"/>
          <p:cNvSpPr/>
          <p:nvPr/>
        </p:nvSpPr>
        <p:spPr>
          <a:xfrm rot="2700000">
            <a:off x="5154004" y="2911543"/>
            <a:ext cx="1146786" cy="707248"/>
          </a:xfrm>
          <a:prstGeom prst="rightArrow">
            <a:avLst>
              <a:gd fmla="val 44975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Training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82" name="Google Shape;382;p47"/>
          <p:cNvSpPr/>
          <p:nvPr/>
        </p:nvSpPr>
        <p:spPr>
          <a:xfrm rot="8100000">
            <a:off x="2325704" y="2873618"/>
            <a:ext cx="1146786" cy="707248"/>
          </a:xfrm>
          <a:prstGeom prst="rightArrow">
            <a:avLst>
              <a:gd fmla="val 44975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Training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174591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8"/>
          <p:cNvSpPr txBox="1"/>
          <p:nvPr/>
        </p:nvSpPr>
        <p:spPr>
          <a:xfrm>
            <a:off x="5548875" y="4695975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Lee et al., 2024 (HF blog)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9" name="Google Shape;389;p48"/>
          <p:cNvSpPr txBox="1"/>
          <p:nvPr/>
        </p:nvSpPr>
        <p:spPr>
          <a:xfrm>
            <a:off x="185000" y="4695975"/>
            <a:ext cx="52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Splitting </a:t>
            </a: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digits</a:t>
            </a: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best for </a:t>
            </a: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arithmetics</a:t>
            </a:r>
            <a:endParaRPr i="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9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Problem: </a:t>
            </a:r>
            <a:r>
              <a:rPr lang="en-US"/>
              <a:t>Not adaptive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50"/>
          <p:cNvPicPr preferRelativeResize="0"/>
          <p:nvPr/>
        </p:nvPicPr>
        <p:blipFill rotWithShape="1">
          <a:blip r:embed="rId3">
            <a:alphaModFix/>
          </a:blip>
          <a:srcRect b="20502" l="0" r="0" t="0"/>
          <a:stretch/>
        </p:blipFill>
        <p:spPr>
          <a:xfrm>
            <a:off x="454025" y="152400"/>
            <a:ext cx="3432825" cy="46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0"/>
          <p:cNvSpPr txBox="1"/>
          <p:nvPr/>
        </p:nvSpPr>
        <p:spPr>
          <a:xfrm>
            <a:off x="465388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kyx.net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50"/>
          <p:cNvSpPr txBox="1"/>
          <p:nvPr/>
        </p:nvSpPr>
        <p:spPr>
          <a:xfrm>
            <a:off x="5149000" y="786775"/>
            <a:ext cx="1512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200"/>
              <a:t>🍓</a:t>
            </a:r>
            <a:endParaRPr sz="182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51" title="adversarial_tokenization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488" y="737700"/>
            <a:ext cx="7439025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1" title="unsafe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500" y="2616025"/>
            <a:ext cx="7439025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51"/>
          <p:cNvSpPr txBox="1"/>
          <p:nvPr/>
        </p:nvSpPr>
        <p:spPr>
          <a:xfrm>
            <a:off x="5605050" y="46820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Geh, Shao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5250" y="397375"/>
            <a:ext cx="6616376" cy="405585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2"/>
          <p:cNvSpPr txBox="1"/>
          <p:nvPr/>
        </p:nvSpPr>
        <p:spPr>
          <a:xfrm>
            <a:off x="5605050" y="46820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Geh, Shao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1463" y="152402"/>
            <a:ext cx="5121074" cy="11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3"/>
          <p:cNvSpPr txBox="1"/>
          <p:nvPr/>
        </p:nvSpPr>
        <p:spPr>
          <a:xfrm>
            <a:off x="2149763" y="1324375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Sander and Bartolo, 2024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21" name="Google Shape;421;p53" title="solid_gold_magikarp_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9402" y="1945353"/>
            <a:ext cx="2885198" cy="251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4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Problem: </a:t>
            </a:r>
            <a:r>
              <a:rPr lang="en-US"/>
              <a:t>Not robust to data alterations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5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Tokenization Across Modalities</a:t>
            </a:r>
            <a:endParaRPr/>
          </a:p>
        </p:txBody>
      </p:sp>
      <p:sp>
        <p:nvSpPr>
          <p:cNvPr id="432" name="Google Shape;432;p55"/>
          <p:cNvSpPr/>
          <p:nvPr/>
        </p:nvSpPr>
        <p:spPr>
          <a:xfrm>
            <a:off x="3699429" y="1275275"/>
            <a:ext cx="1451100" cy="12360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Tokenizer</a:t>
            </a:r>
            <a:endParaRPr b="0" i="0" sz="1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433" name="Google Shape;43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053" y="3243850"/>
            <a:ext cx="3968251" cy="165267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55"/>
          <p:cNvSpPr/>
          <p:nvPr/>
        </p:nvSpPr>
        <p:spPr>
          <a:xfrm rot="8100000">
            <a:off x="2404329" y="2478118"/>
            <a:ext cx="1146786" cy="707248"/>
          </a:xfrm>
          <a:prstGeom prst="rightArrow">
            <a:avLst>
              <a:gd fmla="val 44975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Training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6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Tokenization Across Modalities</a:t>
            </a:r>
            <a:endParaRPr/>
          </a:p>
        </p:txBody>
      </p:sp>
      <p:sp>
        <p:nvSpPr>
          <p:cNvPr id="440" name="Google Shape;440;p56"/>
          <p:cNvSpPr/>
          <p:nvPr/>
        </p:nvSpPr>
        <p:spPr>
          <a:xfrm>
            <a:off x="3699429" y="1275275"/>
            <a:ext cx="1451100" cy="12360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Tokenizer</a:t>
            </a:r>
            <a:endParaRPr b="0" i="0" sz="1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441" name="Google Shape;44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053" y="3243850"/>
            <a:ext cx="3968251" cy="165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56"/>
          <p:cNvPicPr preferRelativeResize="0"/>
          <p:nvPr/>
        </p:nvPicPr>
        <p:blipFill rotWithShape="1">
          <a:blip r:embed="rId4">
            <a:alphaModFix/>
          </a:blip>
          <a:srcRect b="42725" l="0" r="0" t="17531"/>
          <a:stretch/>
        </p:blipFill>
        <p:spPr>
          <a:xfrm>
            <a:off x="4814600" y="3525175"/>
            <a:ext cx="4063298" cy="82752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6"/>
          <p:cNvSpPr/>
          <p:nvPr/>
        </p:nvSpPr>
        <p:spPr>
          <a:xfrm rot="2700000">
            <a:off x="5232629" y="2516043"/>
            <a:ext cx="1146786" cy="707248"/>
          </a:xfrm>
          <a:prstGeom prst="rightArrow">
            <a:avLst>
              <a:gd fmla="val 44975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Training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44" name="Google Shape;444;p56"/>
          <p:cNvSpPr/>
          <p:nvPr/>
        </p:nvSpPr>
        <p:spPr>
          <a:xfrm rot="8100000">
            <a:off x="2404329" y="2478118"/>
            <a:ext cx="1146786" cy="707248"/>
          </a:xfrm>
          <a:prstGeom prst="rightArrow">
            <a:avLst>
              <a:gd fmla="val 44975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Training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7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Problem: Specific</a:t>
            </a:r>
            <a:r>
              <a:rPr lang="en-US"/>
              <a:t> to one modality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Common Problems of Tokenization</a:t>
            </a:r>
            <a:endParaRPr/>
          </a:p>
        </p:txBody>
      </p:sp>
      <p:sp>
        <p:nvSpPr>
          <p:cNvPr id="455" name="Google Shape;455;p58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Unequal efficiency across domains and languages</a:t>
            </a: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Not adaptive</a:t>
            </a: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Not robust to data alterations</a:t>
            </a: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Specific to one modality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9"/>
          <p:cNvSpPr/>
          <p:nvPr/>
        </p:nvSpPr>
        <p:spPr>
          <a:xfrm rot="5400000">
            <a:off x="7365228" y="0"/>
            <a:ext cx="1778700" cy="1778700"/>
          </a:xfrm>
          <a:prstGeom prst="diagStripe">
            <a:avLst>
              <a:gd fmla="val 50000" name="adj"/>
            </a:avLst>
          </a:prstGeom>
          <a:solidFill>
            <a:srgbClr val="EDFA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59"/>
          <p:cNvSpPr txBox="1"/>
          <p:nvPr/>
        </p:nvSpPr>
        <p:spPr>
          <a:xfrm rot="2700000">
            <a:off x="7215273" y="386217"/>
            <a:ext cx="2501461" cy="583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98038"/>
                </a:solidFill>
                <a:latin typeface="Inter"/>
                <a:ea typeface="Inter"/>
                <a:cs typeface="Inter"/>
                <a:sym typeface="Inter"/>
              </a:rPr>
              <a:t>Do not edit</a:t>
            </a:r>
            <a:endParaRPr b="1" sz="1200">
              <a:solidFill>
                <a:srgbClr val="198038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rgbClr val="198038"/>
                </a:solidFill>
                <a:latin typeface="Inter"/>
                <a:ea typeface="Inter"/>
                <a:cs typeface="Inter"/>
                <a:sym typeface="Int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 to change the design</a:t>
            </a:r>
            <a:endParaRPr sz="1200">
              <a:solidFill>
                <a:srgbClr val="198038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poll-type-id" id="462" name="Google Shape;462;p5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3520" y="1307027"/>
            <a:ext cx="1778772" cy="1778772"/>
          </a:xfrm>
          <a:prstGeom prst="rect">
            <a:avLst/>
          </a:prstGeom>
          <a:noFill/>
          <a:ln>
            <a:noFill/>
          </a:ln>
        </p:spPr>
      </p:pic>
      <p:sp>
        <p:nvSpPr>
          <p:cNvPr descr="title-id" id="463" name="Google Shape;463;p59"/>
          <p:cNvSpPr txBox="1"/>
          <p:nvPr/>
        </p:nvSpPr>
        <p:spPr>
          <a:xfrm>
            <a:off x="2334638" y="1320628"/>
            <a:ext cx="6364800" cy="17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5B5B5B"/>
                </a:solidFill>
                <a:latin typeface="Inter"/>
                <a:ea typeface="Inter"/>
                <a:cs typeface="Inter"/>
                <a:sym typeface="Inter"/>
              </a:rPr>
              <a:t>How can we address problems of Tokenization?</a:t>
            </a:r>
            <a:endParaRPr b="1" sz="3600">
              <a:solidFill>
                <a:srgbClr val="5B5B5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4" name="Google Shape;464;p59"/>
          <p:cNvSpPr/>
          <p:nvPr/>
        </p:nvSpPr>
        <p:spPr>
          <a:xfrm>
            <a:off x="0" y="4365024"/>
            <a:ext cx="9144000" cy="778500"/>
          </a:xfrm>
          <a:prstGeom prst="rect">
            <a:avLst/>
          </a:prstGeom>
          <a:solidFill>
            <a:srgbClr val="19803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59"/>
          <p:cNvSpPr txBox="1"/>
          <p:nvPr/>
        </p:nvSpPr>
        <p:spPr>
          <a:xfrm>
            <a:off x="555866" y="4365024"/>
            <a:ext cx="6948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Presenting with animations, GIFs or speaker notes? Enable our </a:t>
            </a:r>
            <a:r>
              <a:rPr lang="en-US" sz="1200" u="sng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Chrome extension</a:t>
            </a:r>
            <a:endParaRPr sz="1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66" name="Google Shape;466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-id" id="467" name="Google Shape;467;p59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21094" y="4476329"/>
            <a:ext cx="1111733" cy="555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0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7620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600"/>
              <a:t>From Bytes to </a:t>
            </a:r>
            <a:br>
              <a:rPr lang="en-US" sz="3600"/>
            </a:br>
            <a:r>
              <a:rPr lang="en-US" sz="3600"/>
              <a:t>Latent Tokenization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1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Byte Level Models</a:t>
            </a:r>
            <a:endParaRPr/>
          </a:p>
        </p:txBody>
      </p:sp>
      <p:sp>
        <p:nvSpPr>
          <p:cNvPr id="478" name="Google Shape;478;p61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/>
              <a:t>Bytes are tokens, no tokenizer, no merging</a:t>
            </a:r>
            <a:endParaRPr sz="1800"/>
          </a:p>
        </p:txBody>
      </p:sp>
      <p:pic>
        <p:nvPicPr>
          <p:cNvPr id="479" name="Google Shape;47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100" y="1580175"/>
            <a:ext cx="7454249" cy="356332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61"/>
          <p:cNvSpPr txBox="1"/>
          <p:nvPr/>
        </p:nvSpPr>
        <p:spPr>
          <a:xfrm>
            <a:off x="0" y="4866600"/>
            <a:ext cx="3758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Xue, Barua, Constant, Al-Rofou</a:t>
            </a:r>
            <a:r>
              <a:rPr b="1" lang="en-US" sz="1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sz="1200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 sz="1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i="0" sz="120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2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The Hourglass Transformer</a:t>
            </a:r>
            <a:endParaRPr sz="3000"/>
          </a:p>
        </p:txBody>
      </p:sp>
      <p:pic>
        <p:nvPicPr>
          <p:cNvPr id="487" name="Google Shape;48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959" y="1082729"/>
            <a:ext cx="6924314" cy="285696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62"/>
          <p:cNvSpPr txBox="1"/>
          <p:nvPr/>
        </p:nvSpPr>
        <p:spPr>
          <a:xfrm>
            <a:off x="5261625" y="46848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Nawrot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3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Dynamic</a:t>
            </a:r>
            <a:r>
              <a:rPr lang="en-US"/>
              <a:t> </a:t>
            </a:r>
            <a:r>
              <a:rPr lang="en-US" sz="3000"/>
              <a:t>T</a:t>
            </a:r>
            <a:r>
              <a:rPr lang="en-US"/>
              <a:t>oken Pooling</a:t>
            </a:r>
            <a:endParaRPr sz="3000"/>
          </a:p>
        </p:txBody>
      </p:sp>
      <p:pic>
        <p:nvPicPr>
          <p:cNvPr id="495" name="Google Shape;49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281" y="1168544"/>
            <a:ext cx="8199438" cy="35163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6" name="Google Shape;496;p63"/>
          <p:cNvGrpSpPr/>
          <p:nvPr/>
        </p:nvGrpSpPr>
        <p:grpSpPr>
          <a:xfrm>
            <a:off x="3405739" y="2252457"/>
            <a:ext cx="3195622" cy="1380278"/>
            <a:chOff x="4087050" y="2277100"/>
            <a:chExt cx="3834900" cy="1656400"/>
          </a:xfrm>
        </p:grpSpPr>
        <p:cxnSp>
          <p:nvCxnSpPr>
            <p:cNvPr id="497" name="Google Shape;497;p63"/>
            <p:cNvCxnSpPr/>
            <p:nvPr/>
          </p:nvCxnSpPr>
          <p:spPr>
            <a:xfrm>
              <a:off x="4103100" y="2277100"/>
              <a:ext cx="3795000" cy="72000"/>
            </a:xfrm>
            <a:prstGeom prst="straightConnector1">
              <a:avLst/>
            </a:prstGeom>
            <a:noFill/>
            <a:ln cap="flat" cmpd="sng" w="23825">
              <a:solidFill>
                <a:schemeClr val="l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98" name="Google Shape;498;p63"/>
            <p:cNvCxnSpPr/>
            <p:nvPr/>
          </p:nvCxnSpPr>
          <p:spPr>
            <a:xfrm>
              <a:off x="4103100" y="2789025"/>
              <a:ext cx="3807000" cy="39300"/>
            </a:xfrm>
            <a:prstGeom prst="straightConnector1">
              <a:avLst/>
            </a:prstGeom>
            <a:noFill/>
            <a:ln cap="flat" cmpd="sng" w="23825">
              <a:solidFill>
                <a:schemeClr val="l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499" name="Google Shape;499;p63"/>
            <p:cNvCxnSpPr/>
            <p:nvPr/>
          </p:nvCxnSpPr>
          <p:spPr>
            <a:xfrm flipH="1" rot="10800000">
              <a:off x="4103100" y="3140050"/>
              <a:ext cx="3795000" cy="29100"/>
            </a:xfrm>
            <a:prstGeom prst="straightConnector1">
              <a:avLst/>
            </a:prstGeom>
            <a:noFill/>
            <a:ln cap="flat" cmpd="sng" w="23825">
              <a:solidFill>
                <a:schemeClr val="l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500" name="Google Shape;500;p63"/>
            <p:cNvCxnSpPr/>
            <p:nvPr/>
          </p:nvCxnSpPr>
          <p:spPr>
            <a:xfrm flipH="1" rot="10800000">
              <a:off x="4087050" y="3859100"/>
              <a:ext cx="3834900" cy="74400"/>
            </a:xfrm>
            <a:prstGeom prst="straightConnector1">
              <a:avLst/>
            </a:prstGeom>
            <a:noFill/>
            <a:ln cap="flat" cmpd="sng" w="23825">
              <a:solidFill>
                <a:schemeClr val="lt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501" name="Google Shape;501;p63"/>
          <p:cNvSpPr txBox="1"/>
          <p:nvPr/>
        </p:nvSpPr>
        <p:spPr>
          <a:xfrm>
            <a:off x="5261625" y="46848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Nawrot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6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0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rPr>
              <a:t>Byte-Latent Transformer</a:t>
            </a:r>
            <a:endParaRPr b="0" sz="30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508" name="Google Shape;508;p64"/>
          <p:cNvSpPr txBox="1"/>
          <p:nvPr>
            <p:ph idx="1" type="body"/>
          </p:nvPr>
        </p:nvSpPr>
        <p:spPr>
          <a:xfrm>
            <a:off x="447925" y="1251764"/>
            <a:ext cx="8197200" cy="28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Latent &gt; Subword Tokenization at Scale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09" name="Google Shape;50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08" y="1100792"/>
            <a:ext cx="4941095" cy="31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0812" y="1052312"/>
            <a:ext cx="3740936" cy="1927562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4"/>
          <p:cNvSpPr txBox="1"/>
          <p:nvPr/>
        </p:nvSpPr>
        <p:spPr>
          <a:xfrm>
            <a:off x="5278467" y="3483879"/>
            <a:ext cx="364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latin typeface="Encode Sans"/>
                <a:ea typeface="Encode Sans"/>
                <a:cs typeface="Encode Sans"/>
                <a:sym typeface="Encode Sans"/>
              </a:rPr>
              <a:t>Accuracy of 8B BLT models</a:t>
            </a:r>
            <a:endParaRPr sz="1700"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512" name="Google Shape;512;p64"/>
          <p:cNvGrpSpPr/>
          <p:nvPr/>
        </p:nvGrpSpPr>
        <p:grpSpPr>
          <a:xfrm>
            <a:off x="5278474" y="2996450"/>
            <a:ext cx="3645599" cy="268800"/>
            <a:chOff x="5278475" y="3315025"/>
            <a:chExt cx="3645599" cy="268800"/>
          </a:xfrm>
        </p:grpSpPr>
        <p:pic>
          <p:nvPicPr>
            <p:cNvPr id="513" name="Google Shape;513;p6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278475" y="3353100"/>
              <a:ext cx="3645599" cy="178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64"/>
            <p:cNvSpPr/>
            <p:nvPr/>
          </p:nvSpPr>
          <p:spPr>
            <a:xfrm>
              <a:off x="7484850" y="3315025"/>
              <a:ext cx="459300" cy="268800"/>
            </a:xfrm>
            <a:prstGeom prst="rect">
              <a:avLst/>
            </a:prstGeom>
            <a:solidFill>
              <a:schemeClr val="l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5" name="Google Shape;515;p64"/>
          <p:cNvSpPr txBox="1"/>
          <p:nvPr/>
        </p:nvSpPr>
        <p:spPr>
          <a:xfrm>
            <a:off x="5230800" y="4695975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Pagnoni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5"/>
          <p:cNvSpPr/>
          <p:nvPr/>
        </p:nvSpPr>
        <p:spPr>
          <a:xfrm>
            <a:off x="5021458" y="356979"/>
            <a:ext cx="3894900" cy="2329500"/>
          </a:xfrm>
          <a:prstGeom prst="rect">
            <a:avLst/>
          </a:prstGeom>
          <a:noFill/>
          <a:ln cap="flat" cmpd="sng" w="15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22" name="Google Shape;522;p65"/>
          <p:cNvSpPr/>
          <p:nvPr/>
        </p:nvSpPr>
        <p:spPr>
          <a:xfrm>
            <a:off x="5023646" y="3405688"/>
            <a:ext cx="3894900" cy="918900"/>
          </a:xfrm>
          <a:prstGeom prst="rect">
            <a:avLst/>
          </a:prstGeom>
          <a:noFill/>
          <a:ln cap="flat" cmpd="sng" w="15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23" name="Google Shape;523;p65"/>
          <p:cNvSpPr/>
          <p:nvPr/>
        </p:nvSpPr>
        <p:spPr>
          <a:xfrm>
            <a:off x="5023646" y="2734063"/>
            <a:ext cx="3894900" cy="628800"/>
          </a:xfrm>
          <a:prstGeom prst="rect">
            <a:avLst/>
          </a:prstGeom>
          <a:noFill/>
          <a:ln cap="flat" cmpd="sng" w="158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524" name="Google Shape;524;p65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3000">
                <a:latin typeface="Encode Sans Black"/>
                <a:ea typeface="Encode Sans Black"/>
                <a:cs typeface="Encode Sans Black"/>
                <a:sym typeface="Encode Sans Black"/>
              </a:rPr>
              <a:t>H-Net</a:t>
            </a:r>
            <a:endParaRPr b="0" sz="3000"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pic>
        <p:nvPicPr>
          <p:cNvPr id="525" name="Google Shape;52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425" y="1161875"/>
            <a:ext cx="3894901" cy="33198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6" name="Google Shape;526;p65"/>
          <p:cNvGrpSpPr/>
          <p:nvPr/>
        </p:nvGrpSpPr>
        <p:grpSpPr>
          <a:xfrm>
            <a:off x="5063277" y="3469052"/>
            <a:ext cx="3790412" cy="846944"/>
            <a:chOff x="6076175" y="4086825"/>
            <a:chExt cx="4548676" cy="1016374"/>
          </a:xfrm>
        </p:grpSpPr>
        <p:pic>
          <p:nvPicPr>
            <p:cNvPr id="527" name="Google Shape;527;p65"/>
            <p:cNvPicPr preferRelativeResize="0"/>
            <p:nvPr/>
          </p:nvPicPr>
          <p:blipFill rotWithShape="1">
            <a:blip r:embed="rId4">
              <a:alphaModFix/>
            </a:blip>
            <a:srcRect b="10555" l="36371" r="0" t="0"/>
            <a:stretch/>
          </p:blipFill>
          <p:spPr>
            <a:xfrm>
              <a:off x="6076175" y="4426099"/>
              <a:ext cx="4548676" cy="677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8" name="Google Shape;528;p65"/>
            <p:cNvPicPr preferRelativeResize="0"/>
            <p:nvPr/>
          </p:nvPicPr>
          <p:blipFill rotWithShape="1">
            <a:blip r:embed="rId4">
              <a:alphaModFix/>
            </a:blip>
            <a:srcRect b="32032" l="0" r="68294" t="22953"/>
            <a:stretch/>
          </p:blipFill>
          <p:spPr>
            <a:xfrm>
              <a:off x="6076175" y="4086825"/>
              <a:ext cx="2266576" cy="340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9" name="Google Shape;529;p65"/>
          <p:cNvSpPr txBox="1"/>
          <p:nvPr/>
        </p:nvSpPr>
        <p:spPr>
          <a:xfrm>
            <a:off x="5063479" y="2851969"/>
            <a:ext cx="3225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No pooling (discards tokens)</a:t>
            </a:r>
            <a:endParaRPr sz="15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30" name="Google Shape;530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1365" y="2276208"/>
            <a:ext cx="2066084" cy="389542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65"/>
          <p:cNvSpPr txBox="1"/>
          <p:nvPr/>
        </p:nvSpPr>
        <p:spPr>
          <a:xfrm>
            <a:off x="5021448" y="2255479"/>
            <a:ext cx="128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76200" lIns="76200" spcFirstLastPara="1" rIns="76200" wrap="square" tIns="7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latin typeface="Open Sans"/>
                <a:ea typeface="Open Sans"/>
                <a:cs typeface="Open Sans"/>
                <a:sym typeface="Open Sans"/>
              </a:rPr>
              <a:t>Smoothing</a:t>
            </a:r>
            <a:r>
              <a:rPr lang="en-US" sz="1500">
                <a:latin typeface="NVIDIA Sans"/>
                <a:ea typeface="NVIDIA Sans"/>
                <a:cs typeface="NVIDIA Sans"/>
                <a:sym typeface="NVIDIA Sans"/>
              </a:rPr>
              <a:t>:</a:t>
            </a:r>
            <a:endParaRPr sz="1500">
              <a:latin typeface="NVIDIA Sans"/>
              <a:ea typeface="NVIDIA Sans"/>
              <a:cs typeface="NVIDIA Sans"/>
              <a:sym typeface="NVIDIA Sans"/>
            </a:endParaRPr>
          </a:p>
        </p:txBody>
      </p:sp>
      <p:pic>
        <p:nvPicPr>
          <p:cNvPr id="532" name="Google Shape;53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1884" y="420479"/>
            <a:ext cx="2837049" cy="1838583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65"/>
          <p:cNvSpPr txBox="1"/>
          <p:nvPr/>
        </p:nvSpPr>
        <p:spPr>
          <a:xfrm>
            <a:off x="5023650" y="46820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Hwang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6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Latent Tokenization</a:t>
            </a:r>
            <a:endParaRPr/>
          </a:p>
        </p:txBody>
      </p:sp>
      <p:sp>
        <p:nvSpPr>
          <p:cNvPr id="539" name="Google Shape;539;p66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 	</a:t>
            </a:r>
            <a:r>
              <a:rPr lang="en-US"/>
              <a:t>T</a:t>
            </a:r>
            <a:r>
              <a:rPr lang="en-US"/>
              <a:t>okens are constructed in latent space</a:t>
            </a:r>
            <a:br>
              <a:rPr lang="en-US"/>
            </a:br>
            <a:r>
              <a:rPr lang="en-US"/>
              <a:t>	replace external </a:t>
            </a:r>
            <a:r>
              <a:rPr lang="en-US"/>
              <a:t>tokenizer</a:t>
            </a:r>
            <a:r>
              <a:rPr lang="en-US"/>
              <a:t> (e.g. BPE)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7"/>
          <p:cNvSpPr/>
          <p:nvPr>
            <p:ph idx="2" type="chart"/>
          </p:nvPr>
        </p:nvSpPr>
        <p:spPr>
          <a:xfrm>
            <a:off x="447925" y="1263874"/>
            <a:ext cx="8184600" cy="3787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guidance (static)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Fixed tokens of N tokens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Textual indicator, i.e., white-space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Heuristic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Entropy of text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Replicating target tokenizer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End-to-end tokenization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Binary predictor of token boundary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46" name="Google Shape;546;p67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How to </a:t>
            </a:r>
            <a:r>
              <a:rPr lang="en-US"/>
              <a:t>Tokenize in Latent Space</a:t>
            </a:r>
            <a:endParaRPr sz="30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8"/>
          <p:cNvSpPr/>
          <p:nvPr>
            <p:ph idx="2" type="chart"/>
          </p:nvPr>
        </p:nvSpPr>
        <p:spPr>
          <a:xfrm>
            <a:off x="447925" y="1263874"/>
            <a:ext cx="8184600" cy="3787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53" name="Google Shape;553;p6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How to </a:t>
            </a:r>
            <a:r>
              <a:rPr lang="en-US"/>
              <a:t>Tokenize in Latent Space</a:t>
            </a:r>
            <a:endParaRPr sz="3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9"/>
          <p:cNvSpPr/>
          <p:nvPr>
            <p:ph idx="2" type="chart"/>
          </p:nvPr>
        </p:nvSpPr>
        <p:spPr>
          <a:xfrm>
            <a:off x="447925" y="1263874"/>
            <a:ext cx="8184600" cy="3787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guidance (static)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Fixed tokens of N tokens	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Megabyte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Textual indicator, i.e., white-space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SpaceByte, HAT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60" name="Google Shape;560;p69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How to </a:t>
            </a:r>
            <a:r>
              <a:rPr lang="en-US"/>
              <a:t>Tokenize in Latent Space</a:t>
            </a:r>
            <a:endParaRPr sz="30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0"/>
          <p:cNvSpPr/>
          <p:nvPr>
            <p:ph idx="2" type="chart"/>
          </p:nvPr>
        </p:nvSpPr>
        <p:spPr>
          <a:xfrm>
            <a:off x="447925" y="1263874"/>
            <a:ext cx="8184600" cy="3787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guidance (static)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Fixed tokens of N tokens	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Megabyte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Textual indicator, i.e., white-space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SpaceByte, HAT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Heuristic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Entropy of text			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DTP, BLT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Replicating target tokenizer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BOLMO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67" name="Google Shape;567;p70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How to </a:t>
            </a:r>
            <a:r>
              <a:rPr lang="en-US"/>
              <a:t>Tokenize in Latent Space</a:t>
            </a:r>
            <a:endParaRPr sz="30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71"/>
          <p:cNvSpPr/>
          <p:nvPr>
            <p:ph idx="2" type="chart"/>
          </p:nvPr>
        </p:nvSpPr>
        <p:spPr>
          <a:xfrm>
            <a:off x="447925" y="1263874"/>
            <a:ext cx="8184600" cy="3787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guidance (static)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Fixed tokens of N tokens	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Megabyte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Textual indicator, i.e., white-space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SpaceByte, HAT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External Heuristic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Entropy of text			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DTP, BLT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Replicating target tokenizer	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BOLMO</a:t>
            </a:r>
            <a:endParaRPr b="1" sz="1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92100" lvl="0" marL="381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Encode Sans"/>
              <a:buChar char="●"/>
            </a:pPr>
            <a:r>
              <a:rPr b="1" lang="en-US" sz="1600">
                <a:latin typeface="Encode Sans"/>
                <a:ea typeface="Encode Sans"/>
                <a:cs typeface="Encode Sans"/>
                <a:sym typeface="Encode Sans"/>
              </a:rPr>
              <a:t>End-to-end tokenization</a:t>
            </a:r>
            <a:endParaRPr b="1" sz="1600">
              <a:latin typeface="Encode Sans"/>
              <a:ea typeface="Encode Sans"/>
              <a:cs typeface="Encode Sans"/>
              <a:sym typeface="Encode Sans"/>
            </a:endParaRPr>
          </a:p>
          <a:p>
            <a:pPr indent="-292100" lvl="1" marL="7620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Open Sans"/>
              <a:buChar char="○"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Binary predictor of token boundary						</a:t>
            </a:r>
            <a:r>
              <a:rPr b="1"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DTP, H-Net</a:t>
            </a:r>
            <a:endParaRPr sz="14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74" name="Google Shape;574;p71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How to </a:t>
            </a:r>
            <a:r>
              <a:rPr lang="en-US"/>
              <a:t>Tokenize in Latent Space</a:t>
            </a:r>
            <a:endParaRPr sz="30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2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7620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600"/>
              <a:t>Efficient and Equitable Encoding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3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Are Bytes Fair?</a:t>
            </a:r>
            <a:endParaRPr/>
          </a:p>
        </p:txBody>
      </p:sp>
      <p:sp>
        <p:nvSpPr>
          <p:cNvPr id="585" name="Google Shape;585;p73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Length of byte representation largely varies across languages, e.g.: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ncode Sans Light"/>
              <a:ea typeface="Encode Sans Light"/>
              <a:cs typeface="Encode Sans Light"/>
              <a:sym typeface="Encode Sans Light"/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Malayalam: </a:t>
            </a: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3.1</a:t>
            </a: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			Georgian: </a:t>
            </a: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2.9</a:t>
            </a: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			Hindi: </a:t>
            </a: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2.6 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 x English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Are Bytes Fair?</a:t>
            </a:r>
            <a:endParaRPr/>
          </a:p>
        </p:txBody>
      </p:sp>
      <p:sp>
        <p:nvSpPr>
          <p:cNvPr id="591" name="Google Shape;591;p74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Length of byte representation largely varies across languages, e.g.: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ncode Sans Light"/>
              <a:ea typeface="Encode Sans Light"/>
              <a:cs typeface="Encode Sans Light"/>
              <a:sym typeface="Encode Sans Light"/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Malayalam: </a:t>
            </a: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3.1</a:t>
            </a: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			Georgian: </a:t>
            </a: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2.9</a:t>
            </a: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			Hindi: </a:t>
            </a: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2.6 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latin typeface="Encode Sans Light"/>
                <a:ea typeface="Encode Sans Light"/>
                <a:cs typeface="Encode Sans Light"/>
                <a:sym typeface="Encode Sans Light"/>
              </a:rPr>
              <a:t> x English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These </a:t>
            </a:r>
            <a:r>
              <a:rPr lang="en-US"/>
              <a:t>inequalities</a:t>
            </a:r>
            <a:r>
              <a:rPr lang="en-US"/>
              <a:t> are inherited by tokenization method building on top of bytes, e.g. </a:t>
            </a: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BPE</a:t>
            </a: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7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7" name="Google Shape;597;p75"/>
          <p:cNvSpPr txBox="1"/>
          <p:nvPr/>
        </p:nvSpPr>
        <p:spPr>
          <a:xfrm>
            <a:off x="0" y="4720448"/>
            <a:ext cx="7994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From </a:t>
            </a:r>
            <a:r>
              <a:rPr b="1" i="0" lang="en-US" sz="16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Bytes </a:t>
            </a:r>
            <a:r>
              <a:rPr i="0" lang="en-US" sz="16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to </a:t>
            </a:r>
            <a:r>
              <a:rPr b="1" i="0" lang="en-US" sz="1600" u="none" cap="none" strike="noStrike">
                <a:solidFill>
                  <a:schemeClr val="accent2"/>
                </a:solidFill>
                <a:latin typeface="Encode Sans"/>
                <a:ea typeface="Encode Sans"/>
                <a:cs typeface="Encode Sans"/>
                <a:sym typeface="Encode Sans"/>
              </a:rPr>
              <a:t>Mytes </a:t>
            </a:r>
            <a:endParaRPr i="0" sz="1600" u="none" cap="none" strike="noStrike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75"/>
          <p:cNvSpPr txBox="1"/>
          <p:nvPr/>
        </p:nvSpPr>
        <p:spPr>
          <a:xfrm>
            <a:off x="133300" y="512125"/>
            <a:ext cx="3690600" cy="34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MOTIVATIONS:</a:t>
            </a: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Fairness</a:t>
            </a:r>
            <a: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Similar Sequence Lengths for the Same Information Across Languages</a:t>
            </a: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Efficiency</a:t>
            </a:r>
            <a: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Shorter Sequence Lengths</a:t>
            </a:r>
            <a:endParaRPr i="0" sz="1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highlight>
                <a:schemeClr val="lt2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9" name="Google Shape;599;p75"/>
          <p:cNvSpPr txBox="1"/>
          <p:nvPr/>
        </p:nvSpPr>
        <p:spPr>
          <a:xfrm>
            <a:off x="4938600" y="47204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Limisiewicz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00" name="Google Shape;600;p75"/>
          <p:cNvGrpSpPr/>
          <p:nvPr/>
        </p:nvGrpSpPr>
        <p:grpSpPr>
          <a:xfrm>
            <a:off x="3823900" y="423050"/>
            <a:ext cx="5320100" cy="3353025"/>
            <a:chOff x="3823900" y="423050"/>
            <a:chExt cx="5320100" cy="3353025"/>
          </a:xfrm>
        </p:grpSpPr>
        <p:pic>
          <p:nvPicPr>
            <p:cNvPr id="601" name="Google Shape;601;p7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23900" y="423050"/>
              <a:ext cx="5320100" cy="3353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2" name="Google Shape;602;p75"/>
            <p:cNvSpPr/>
            <p:nvPr/>
          </p:nvSpPr>
          <p:spPr>
            <a:xfrm>
              <a:off x="3916350" y="1075250"/>
              <a:ext cx="4021200" cy="30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75"/>
            <p:cNvSpPr/>
            <p:nvPr/>
          </p:nvSpPr>
          <p:spPr>
            <a:xfrm>
              <a:off x="3972900" y="2136825"/>
              <a:ext cx="4021200" cy="30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75"/>
            <p:cNvSpPr/>
            <p:nvPr/>
          </p:nvSpPr>
          <p:spPr>
            <a:xfrm>
              <a:off x="3972900" y="3468275"/>
              <a:ext cx="4227000" cy="30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3900" y="423050"/>
            <a:ext cx="5320100" cy="3353025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7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1" name="Google Shape;611;p76"/>
          <p:cNvSpPr txBox="1"/>
          <p:nvPr/>
        </p:nvSpPr>
        <p:spPr>
          <a:xfrm>
            <a:off x="0" y="4720448"/>
            <a:ext cx="7994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From </a:t>
            </a:r>
            <a:r>
              <a:rPr b="1" i="0" lang="en-US" sz="16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Bytes </a:t>
            </a:r>
            <a:r>
              <a:rPr i="0" lang="en-US" sz="16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to </a:t>
            </a:r>
            <a:r>
              <a:rPr b="1" i="0" lang="en-US" sz="1600" u="none" cap="none" strike="noStrike">
                <a:solidFill>
                  <a:schemeClr val="accent2"/>
                </a:solidFill>
                <a:latin typeface="Encode Sans"/>
                <a:ea typeface="Encode Sans"/>
                <a:cs typeface="Encode Sans"/>
                <a:sym typeface="Encode Sans"/>
              </a:rPr>
              <a:t>Mytes </a:t>
            </a:r>
            <a:endParaRPr i="0" sz="1600" u="none" cap="none" strike="noStrike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76"/>
          <p:cNvSpPr txBox="1"/>
          <p:nvPr/>
        </p:nvSpPr>
        <p:spPr>
          <a:xfrm>
            <a:off x="133300" y="512125"/>
            <a:ext cx="3690600" cy="34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MOTIVATIONS:</a:t>
            </a: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Fairness</a:t>
            </a:r>
            <a: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Similar Sequence Lengths for the Same Information Across Languages</a:t>
            </a: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b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Efficiency</a:t>
            </a:r>
            <a:r>
              <a:rPr i="0" lang="en-US" sz="16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: Shorter Sequence Lengths</a:t>
            </a:r>
            <a:endParaRPr i="0" sz="1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Open Sans"/>
                <a:ea typeface="Open Sans"/>
                <a:cs typeface="Open Sans"/>
                <a:sym typeface="Open Sans"/>
              </a:rPr>
              <a:t>💡</a:t>
            </a:r>
            <a:r>
              <a:rPr b="1" i="0" lang="en-US" sz="16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Open Sans"/>
                <a:ea typeface="Open Sans"/>
                <a:cs typeface="Open Sans"/>
                <a:sym typeface="Open Sans"/>
              </a:rPr>
              <a:t> Idea:</a:t>
            </a:r>
            <a:r>
              <a:rPr b="1" lang="en-US" sz="1600">
                <a:solidFill>
                  <a:schemeClr val="dk1"/>
                </a:solidFill>
                <a:highlight>
                  <a:schemeClr val="lt2"/>
                </a:highlight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0" lang="en-US" sz="1600" u="none" cap="none" strike="noStrike">
                <a:solidFill>
                  <a:schemeClr val="dk1"/>
                </a:solidFill>
                <a:highlight>
                  <a:schemeClr val="lt2"/>
                </a:highlight>
                <a:latin typeface="Open Sans"/>
                <a:ea typeface="Open Sans"/>
                <a:cs typeface="Open Sans"/>
                <a:sym typeface="Open Sans"/>
              </a:rPr>
              <a:t>Morphemes* are basic unit of information, their number should be comparable across languages</a:t>
            </a:r>
            <a:endParaRPr i="0" sz="1600" u="none" cap="none" strike="noStrike">
              <a:solidFill>
                <a:schemeClr val="dk1"/>
              </a:solidFill>
              <a:highlight>
                <a:schemeClr val="lt2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3" name="Google Shape;613;p76"/>
          <p:cNvSpPr txBox="1"/>
          <p:nvPr/>
        </p:nvSpPr>
        <p:spPr>
          <a:xfrm>
            <a:off x="4938600" y="47204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Limisiewicz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7"/>
          <p:cNvSpPr/>
          <p:nvPr/>
        </p:nvSpPr>
        <p:spPr>
          <a:xfrm>
            <a:off x="319025" y="105725"/>
            <a:ext cx="4265700" cy="41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br>
              <a:rPr b="0" i="0" lang="en-US" sz="1400" u="none" cap="none" strike="noStrik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  0.    Obtain morpheme vocabulary  with </a:t>
            </a: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45720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ncode Sans"/>
              <a:buAutoNum type="arabicPeriod"/>
            </a:pPr>
            <a: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We use UTF-8 as base encoding of text</a:t>
            </a:r>
            <a:b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ncode Sans"/>
              <a:buAutoNum type="arabicPeriod"/>
            </a:pPr>
            <a: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The morphemes are grouped by scripts as shown in Table =&gt;</a:t>
            </a:r>
            <a:b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rabicPeriod"/>
            </a:pPr>
            <a: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The morphemes are ranked based on their </a:t>
            </a:r>
            <a:r>
              <a:rPr i="0" lang="en-US" sz="1400" u="none" cap="none" strike="noStrike">
                <a:solidFill>
                  <a:schemeClr val="accent5"/>
                </a:solidFill>
                <a:latin typeface="Encode Sans"/>
                <a:ea typeface="Encode Sans"/>
                <a:cs typeface="Encode Sans"/>
                <a:sym typeface="Encode Sans"/>
              </a:rPr>
              <a:t>Morfessor</a:t>
            </a:r>
            <a: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 score</a:t>
            </a:r>
            <a:b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Encode Sans"/>
              <a:buAutoNum type="arabicPeriod"/>
            </a:pPr>
            <a: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  <a:t>We assign multibyte codepoint for each of the morphemes analogously to UTF-8 </a:t>
            </a:r>
            <a:br>
              <a:rPr i="0" lang="en-US" sz="1400" u="none" cap="none" strike="noStrike">
                <a:solidFill>
                  <a:srgbClr val="000000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i="0" sz="1400" u="none" cap="none" strike="noStrike">
              <a:solidFill>
                <a:srgbClr val="000000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AutoNum type="arabicPeriod"/>
            </a:pPr>
            <a:r>
              <a:rPr i="0" lang="en-US" sz="1400" u="none" cap="none" strike="noStrik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The byte sequences are transcoded from left to right, merging morpheme sequences into codepoints</a:t>
            </a: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b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</a:br>
            <a:endParaRPr b="0" i="0" sz="1400" u="none" cap="none" strike="noStrik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619" name="Google Shape;619;p77"/>
          <p:cNvSpPr txBox="1"/>
          <p:nvPr/>
        </p:nvSpPr>
        <p:spPr>
          <a:xfrm>
            <a:off x="2841725" y="519700"/>
            <a:ext cx="17430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MORFESSOR</a:t>
            </a:r>
            <a:endParaRPr b="1" i="0" sz="18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0" name="Google Shape;620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6150" y="603975"/>
            <a:ext cx="4207398" cy="3935548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77"/>
          <p:cNvSpPr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Google Shape;626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36400"/>
            <a:ext cx="9144003" cy="3429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7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Byte Segmentation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36400"/>
            <a:ext cx="9144003" cy="3429001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79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Myte Segmentation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64100"/>
            <a:ext cx="9144003" cy="3429001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0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Myte Compression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81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Language Modeling with Myte</a:t>
            </a:r>
            <a:endParaRPr/>
          </a:p>
        </p:txBody>
      </p:sp>
      <p:sp>
        <p:nvSpPr>
          <p:cNvPr id="645" name="Google Shape;645;p81"/>
          <p:cNvSpPr txBox="1"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We train LMs with MYTE: </a:t>
            </a: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MyT5</a:t>
            </a:r>
            <a:r>
              <a:rPr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(based on </a:t>
            </a:r>
            <a:r>
              <a:rPr b="1" lang="en-US" sz="1900">
                <a:latin typeface="Open Sans"/>
                <a:ea typeface="Open Sans"/>
                <a:cs typeface="Open Sans"/>
                <a:sym typeface="Open Sans"/>
              </a:rPr>
              <a:t>ByT5</a:t>
            </a: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 architecture). We expect: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Models to be more efficient thanks to shorter sequences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Performance be equitable across languages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Better performance thanks to learnability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82"/>
          <p:cNvSpPr txBox="1"/>
          <p:nvPr/>
        </p:nvSpPr>
        <p:spPr>
          <a:xfrm>
            <a:off x="0" y="4720448"/>
            <a:ext cx="7994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-US" sz="1600" u="none" cap="none" strike="noStrik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Application of </a:t>
            </a:r>
            <a:r>
              <a:rPr i="0" lang="en-US" sz="1600" u="none" cap="none" strike="noStrike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Myte</a:t>
            </a:r>
            <a:r>
              <a:rPr i="0" lang="en-US" sz="1600" u="none" cap="none" strike="noStrik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to Language Modeling: </a:t>
            </a:r>
            <a:r>
              <a:rPr lang="en-US" sz="1600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M</a:t>
            </a:r>
            <a:r>
              <a:rPr i="0" lang="en-US" sz="1600" u="none" cap="none" strike="noStrike">
                <a:solidFill>
                  <a:schemeClr val="accen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yT5 </a:t>
            </a:r>
            <a:r>
              <a:rPr i="0" lang="en-US" sz="1600" u="none" cap="none" strike="noStrike">
                <a:solidFill>
                  <a:schemeClr val="dk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(analysis on FLORES 200)</a:t>
            </a:r>
            <a:endParaRPr i="0" sz="1600" u="none" cap="none" strike="noStrike">
              <a:solidFill>
                <a:schemeClr val="dk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i="0" sz="1600" u="none" cap="none" strike="noStrike">
              <a:solidFill>
                <a:schemeClr val="dk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651" name="Google Shape;651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6775" y="0"/>
            <a:ext cx="7220874" cy="421334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8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3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140000"/>
              <a:buNone/>
            </a:pPr>
            <a:r>
              <a:rPr lang="en-US"/>
              <a:t>Efficient? </a:t>
            </a:r>
            <a:br>
              <a:rPr lang="en-US"/>
            </a:br>
            <a:r>
              <a:rPr lang="en-US"/>
              <a:t>YES</a:t>
            </a:r>
            <a:endParaRPr/>
          </a:p>
        </p:txBody>
      </p:sp>
      <p:sp>
        <p:nvSpPr>
          <p:cNvPr id="658" name="Google Shape;658;p8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sz="1600">
                <a:latin typeface="Lora"/>
                <a:ea typeface="Lora"/>
                <a:cs typeface="Lora"/>
                <a:sym typeface="Lora"/>
              </a:rPr>
              <a:t>Inference times per sentence.</a:t>
            </a:r>
            <a:br>
              <a:rPr lang="en-US" sz="1600">
                <a:latin typeface="Lora"/>
                <a:ea typeface="Lora"/>
                <a:cs typeface="Lora"/>
                <a:sym typeface="Lora"/>
              </a:rPr>
            </a:br>
            <a:r>
              <a:rPr lang="en-US" sz="1600">
                <a:latin typeface="Lora"/>
                <a:ea typeface="Lora"/>
                <a:cs typeface="Lora"/>
                <a:sym typeface="Lora"/>
              </a:rPr>
              <a:t>A40 GPU. Size: large (1.3B parameters)</a:t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59" name="Google Shape;659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6400" y="549150"/>
            <a:ext cx="4045199" cy="4045199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83"/>
          <p:cNvSpPr txBox="1"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8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140000"/>
              <a:buNone/>
            </a:pPr>
            <a:r>
              <a:rPr lang="en-US"/>
              <a:t>Effective? </a:t>
            </a:r>
            <a:br>
              <a:rPr lang="en-US"/>
            </a:br>
            <a:r>
              <a:rPr lang="en-US"/>
              <a:t>YES</a:t>
            </a:r>
            <a:endParaRPr/>
          </a:p>
        </p:txBody>
      </p:sp>
      <p:sp>
        <p:nvSpPr>
          <p:cNvPr id="666" name="Google Shape;666;p84"/>
          <p:cNvSpPr txBox="1"/>
          <p:nvPr>
            <p:ph idx="1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</a:pPr>
            <a:r>
              <a:rPr lang="en-US" sz="1600"/>
              <a:t>We normalize perplexity across languages and encoding type. For each encoded sequence (sentence) </a:t>
            </a:r>
            <a:r>
              <a:rPr b="1" lang="en-US" sz="1600"/>
              <a:t>c</a:t>
            </a:r>
            <a:r>
              <a:rPr lang="en-US" sz="1600"/>
              <a:t>:</a:t>
            </a:r>
            <a:endParaRPr sz="1600"/>
          </a:p>
        </p:txBody>
      </p:sp>
      <p:pic>
        <p:nvPicPr>
          <p:cNvPr id="667" name="Google Shape;667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6400" y="549150"/>
            <a:ext cx="4045199" cy="404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8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075" y="3341725"/>
            <a:ext cx="4403925" cy="70315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8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670" name="Google Shape;670;p84"/>
          <p:cNvSpPr/>
          <p:nvPr>
            <p:ph idx="2" type="chart"/>
          </p:nvPr>
        </p:nvSpPr>
        <p:spPr>
          <a:xfrm>
            <a:off x="447925" y="1206325"/>
            <a:ext cx="4539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33333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33333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33333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33333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33333"/>
                </a:solidFill>
                <a:latin typeface="Lora"/>
                <a:ea typeface="Lora"/>
                <a:cs typeface="Lora"/>
                <a:sym typeface="Lora"/>
              </a:rPr>
              <a:t>We normalize perplexity across languages and encoding type. For each encoded sequence (sentence) </a:t>
            </a:r>
            <a:r>
              <a:rPr b="1" lang="en-US" sz="1600">
                <a:solidFill>
                  <a:srgbClr val="333333"/>
                </a:solidFill>
                <a:latin typeface="Lora"/>
                <a:ea typeface="Lora"/>
                <a:cs typeface="Lora"/>
                <a:sym typeface="Lora"/>
              </a:rPr>
              <a:t>c</a:t>
            </a:r>
            <a:r>
              <a:rPr lang="en-US" sz="1600">
                <a:solidFill>
                  <a:srgbClr val="333333"/>
                </a:solidFill>
                <a:latin typeface="Lora"/>
                <a:ea typeface="Lora"/>
                <a:cs typeface="Lora"/>
                <a:sym typeface="Lora"/>
              </a:rPr>
              <a:t>:</a:t>
            </a:r>
            <a:endParaRPr sz="1600">
              <a:solidFill>
                <a:srgbClr val="333333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33333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85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Equitable Latent Tokenization</a:t>
            </a:r>
            <a:endParaRPr/>
          </a:p>
        </p:txBody>
      </p:sp>
      <p:sp>
        <p:nvSpPr>
          <p:cNvPr id="676" name="Google Shape;676;p85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Equitable latent tokenization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Magnet</a:t>
            </a:r>
            <a:r>
              <a:rPr lang="en-US" sz="1800">
                <a:solidFill>
                  <a:schemeClr val="lt1"/>
                </a:solidFill>
              </a:rPr>
              <a:t>: Ahia et al. 2024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FlexiTokens</a:t>
            </a:r>
            <a:r>
              <a:rPr lang="en-US" sz="1800">
                <a:solidFill>
                  <a:schemeClr val="lt1"/>
                </a:solidFill>
              </a:rPr>
              <a:t>: Owodunni et al. 2025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6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7620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3600"/>
              <a:t>Controlling Speed and Performance Trade-Off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87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Speed vs. Performance Trade Off</a:t>
            </a:r>
            <a:endParaRPr/>
          </a:p>
        </p:txBody>
      </p:sp>
      <p:sp>
        <p:nvSpPr>
          <p:cNvPr id="687" name="Google Shape;687;p87"/>
          <p:cNvSpPr/>
          <p:nvPr>
            <p:ph idx="2" type="chart"/>
          </p:nvPr>
        </p:nvSpPr>
        <p:spPr>
          <a:xfrm>
            <a:off x="447925" y="120632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LOW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8" name="Google Shape;688;p87"/>
          <p:cNvSpPr/>
          <p:nvPr>
            <p:ph idx="3" type="chart"/>
          </p:nvPr>
        </p:nvSpPr>
        <p:spPr>
          <a:xfrm>
            <a:off x="4948975" y="128727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HIGH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87"/>
          <p:cNvSpPr txBox="1"/>
          <p:nvPr/>
        </p:nvSpPr>
        <p:spPr>
          <a:xfrm>
            <a:off x="4669225" y="12063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690" name="Google Shape;690;p87"/>
          <p:cNvSpPr txBox="1"/>
          <p:nvPr/>
        </p:nvSpPr>
        <p:spPr>
          <a:xfrm>
            <a:off x="168175" y="1164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p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c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d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8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Speed vs. Performance Trade Off</a:t>
            </a:r>
            <a:endParaRPr/>
          </a:p>
        </p:txBody>
      </p:sp>
      <p:sp>
        <p:nvSpPr>
          <p:cNvPr id="696" name="Google Shape;696;p88"/>
          <p:cNvSpPr/>
          <p:nvPr>
            <p:ph idx="2" type="chart"/>
          </p:nvPr>
        </p:nvSpPr>
        <p:spPr>
          <a:xfrm>
            <a:off x="447925" y="120632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LOW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granular tokens (bytes)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many tokens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7" name="Google Shape;697;p88"/>
          <p:cNvSpPr/>
          <p:nvPr>
            <p:ph idx="3" type="chart"/>
          </p:nvPr>
        </p:nvSpPr>
        <p:spPr>
          <a:xfrm>
            <a:off x="4948975" y="128727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HIGH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coarse tokens 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few tokens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88"/>
          <p:cNvSpPr txBox="1"/>
          <p:nvPr/>
        </p:nvSpPr>
        <p:spPr>
          <a:xfrm>
            <a:off x="4669225" y="12063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699" name="Google Shape;699;p88"/>
          <p:cNvSpPr txBox="1"/>
          <p:nvPr/>
        </p:nvSpPr>
        <p:spPr>
          <a:xfrm>
            <a:off x="168175" y="1164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p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c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d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89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Speed vs. Performance Trade Off</a:t>
            </a:r>
            <a:endParaRPr/>
          </a:p>
        </p:txBody>
      </p:sp>
      <p:sp>
        <p:nvSpPr>
          <p:cNvPr id="705" name="Google Shape;705;p89"/>
          <p:cNvSpPr/>
          <p:nvPr>
            <p:ph idx="2" type="chart"/>
          </p:nvPr>
        </p:nvSpPr>
        <p:spPr>
          <a:xfrm>
            <a:off x="447925" y="120632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LOW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granular tokens (bytes)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many tokens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high compute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6" name="Google Shape;706;p89"/>
          <p:cNvSpPr/>
          <p:nvPr>
            <p:ph idx="3" type="chart"/>
          </p:nvPr>
        </p:nvSpPr>
        <p:spPr>
          <a:xfrm>
            <a:off x="4948975" y="128727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HIGH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coarse tokens 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few tokens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low compute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89"/>
          <p:cNvSpPr txBox="1"/>
          <p:nvPr/>
        </p:nvSpPr>
        <p:spPr>
          <a:xfrm>
            <a:off x="4669225" y="12063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708" name="Google Shape;708;p89"/>
          <p:cNvSpPr txBox="1"/>
          <p:nvPr/>
        </p:nvSpPr>
        <p:spPr>
          <a:xfrm>
            <a:off x="168175" y="1164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p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c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d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0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Speed vs. Performance Trade Off</a:t>
            </a:r>
            <a:endParaRPr/>
          </a:p>
        </p:txBody>
      </p:sp>
      <p:sp>
        <p:nvSpPr>
          <p:cNvPr id="714" name="Google Shape;714;p90"/>
          <p:cNvSpPr/>
          <p:nvPr>
            <p:ph idx="2" type="chart"/>
          </p:nvPr>
        </p:nvSpPr>
        <p:spPr>
          <a:xfrm>
            <a:off x="447925" y="120632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LOW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granular tokens (bytes)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many tokens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high compute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good performance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slow</a:t>
            </a:r>
            <a:endParaRPr sz="18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5" name="Google Shape;715;p90"/>
          <p:cNvSpPr/>
          <p:nvPr>
            <p:ph idx="3" type="chart"/>
          </p:nvPr>
        </p:nvSpPr>
        <p:spPr>
          <a:xfrm>
            <a:off x="4948975" y="1287275"/>
            <a:ext cx="36774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br>
              <a:rPr b="1" lang="en-US">
                <a:latin typeface="Encode Sans"/>
                <a:ea typeface="Encode Sans"/>
                <a:cs typeface="Encode Sans"/>
                <a:sym typeface="Encode Sans"/>
              </a:rPr>
            </a:br>
            <a:r>
              <a:rPr b="1" lang="en-US">
                <a:latin typeface="Encode Sans"/>
                <a:ea typeface="Encode Sans"/>
                <a:cs typeface="Encode Sans"/>
                <a:sym typeface="Encode Sans"/>
              </a:rPr>
              <a:t>HIGH COMPRESSION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coarse tokens 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few tokens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low compute / sample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worse performance</a:t>
            </a:r>
            <a:br>
              <a:rPr lang="en-US" sz="1800">
                <a:latin typeface="Open Sans"/>
                <a:ea typeface="Open Sans"/>
                <a:cs typeface="Open Sans"/>
                <a:sym typeface="Open Sans"/>
              </a:rPr>
            </a:br>
            <a:endParaRPr sz="1800"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Open Sans"/>
              <a:buChar char="●"/>
            </a:pPr>
            <a:r>
              <a:rPr lang="en-US" sz="1800">
                <a:latin typeface="Open Sans"/>
                <a:ea typeface="Open Sans"/>
                <a:cs typeface="Open Sans"/>
                <a:sym typeface="Open Sans"/>
              </a:rPr>
              <a:t>fast</a:t>
            </a:r>
            <a:endParaRPr/>
          </a:p>
        </p:txBody>
      </p:sp>
      <p:sp>
        <p:nvSpPr>
          <p:cNvPr id="716" name="Google Shape;716;p90"/>
          <p:cNvSpPr txBox="1"/>
          <p:nvPr/>
        </p:nvSpPr>
        <p:spPr>
          <a:xfrm>
            <a:off x="4669225" y="1206325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2001: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Space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Odyssey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717" name="Google Shape;717;p90"/>
          <p:cNvSpPr txBox="1"/>
          <p:nvPr/>
        </p:nvSpPr>
        <p:spPr>
          <a:xfrm>
            <a:off x="168175" y="1164550"/>
            <a:ext cx="4236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2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0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1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: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p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a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c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 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O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d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s</a:t>
            </a:r>
            <a:r>
              <a:rPr lang="en-US" sz="1800">
                <a:solidFill>
                  <a:schemeClr val="dk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e</a:t>
            </a:r>
            <a:r>
              <a:rPr lang="en-US" sz="1800">
                <a:solidFill>
                  <a:schemeClr val="lt1"/>
                </a:solidFill>
                <a:highlight>
                  <a:srgbClr val="FFFFFF"/>
                </a:highlight>
                <a:latin typeface="Encode Sans Black"/>
                <a:ea typeface="Encode Sans Black"/>
                <a:cs typeface="Encode Sans Black"/>
                <a:sym typeface="Encode Sans Black"/>
              </a:rPr>
              <a:t>y</a:t>
            </a:r>
            <a:endParaRPr sz="1800">
              <a:solidFill>
                <a:schemeClr val="lt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Google Shape;72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1" cy="4174591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91"/>
          <p:cNvSpPr txBox="1"/>
          <p:nvPr/>
        </p:nvSpPr>
        <p:spPr>
          <a:xfrm>
            <a:off x="5548875" y="4695975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Lee et al., 2024 (HF blog)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4" name="Google Shape;724;p91"/>
          <p:cNvSpPr txBox="1"/>
          <p:nvPr/>
        </p:nvSpPr>
        <p:spPr>
          <a:xfrm>
            <a:off x="185000" y="4695975"/>
            <a:ext cx="52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Splitting digits best for arithmetics</a:t>
            </a:r>
            <a:endParaRPr i="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2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BOLMO: Static Tokens to Dynamic Bytes</a:t>
            </a:r>
            <a:endParaRPr/>
          </a:p>
        </p:txBody>
      </p:sp>
      <p:sp>
        <p:nvSpPr>
          <p:cNvPr id="730" name="Google Shape;730;p92"/>
          <p:cNvSpPr/>
          <p:nvPr>
            <p:ph idx="2" type="chart"/>
          </p:nvPr>
        </p:nvSpPr>
        <p:spPr>
          <a:xfrm>
            <a:off x="447925" y="1206325"/>
            <a:ext cx="8328600" cy="1737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800"/>
              <a:t>Method of “byteifying” BPE model (OLMO) for dynamic latent </a:t>
            </a:r>
            <a:r>
              <a:rPr lang="en-US" sz="1800"/>
              <a:t>tokenization</a:t>
            </a:r>
            <a:endParaRPr sz="1800"/>
          </a:p>
        </p:txBody>
      </p:sp>
      <p:pic>
        <p:nvPicPr>
          <p:cNvPr id="731" name="Google Shape;73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3675" y="1700550"/>
            <a:ext cx="5953100" cy="32835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92"/>
          <p:cNvSpPr txBox="1"/>
          <p:nvPr/>
        </p:nvSpPr>
        <p:spPr>
          <a:xfrm>
            <a:off x="5517113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Minixhofer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Google Shape;73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4323" y="1173000"/>
            <a:ext cx="6791826" cy="3522976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3"/>
          <p:cNvSpPr txBox="1"/>
          <p:nvPr/>
        </p:nvSpPr>
        <p:spPr>
          <a:xfrm>
            <a:off x="5517113" y="483570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Minixhofer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9" name="Google Shape;739;p93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BOLMO: Speed and Performance</a:t>
            </a:r>
            <a:endParaRPr/>
          </a:p>
        </p:txBody>
      </p:sp>
      <p:sp>
        <p:nvSpPr>
          <p:cNvPr id="740" name="Google Shape;740;p93"/>
          <p:cNvSpPr txBox="1"/>
          <p:nvPr/>
        </p:nvSpPr>
        <p:spPr>
          <a:xfrm>
            <a:off x="153238" y="4835700"/>
            <a:ext cx="52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Pareto </a:t>
            </a: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Tokenization:more tokens -&gt; higher performance</a:t>
            </a:r>
            <a:endParaRPr i="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94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Sampling</a:t>
            </a:r>
            <a:endParaRPr/>
          </a:p>
        </p:txBody>
      </p:sp>
      <p:sp>
        <p:nvSpPr>
          <p:cNvPr id="746" name="Google Shape;746;p94"/>
          <p:cNvSpPr/>
          <p:nvPr/>
        </p:nvSpPr>
        <p:spPr>
          <a:xfrm>
            <a:off x="6569604" y="2673400"/>
            <a:ext cx="1749600" cy="1056900"/>
          </a:xfrm>
          <a:prstGeom prst="cube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Tokenizer</a:t>
            </a:r>
            <a:endParaRPr b="0" i="0" sz="18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47" name="Google Shape;747;p94"/>
          <p:cNvSpPr/>
          <p:nvPr/>
        </p:nvSpPr>
        <p:spPr>
          <a:xfrm>
            <a:off x="5494829" y="2899450"/>
            <a:ext cx="1039200" cy="6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Training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748" name="Google Shape;748;p94"/>
          <p:cNvGrpSpPr/>
          <p:nvPr/>
        </p:nvGrpSpPr>
        <p:grpSpPr>
          <a:xfrm>
            <a:off x="4055579" y="2622350"/>
            <a:ext cx="1367425" cy="1367400"/>
            <a:chOff x="898075" y="2483300"/>
            <a:chExt cx="1367425" cy="1367400"/>
          </a:xfrm>
        </p:grpSpPr>
        <p:sp>
          <p:nvSpPr>
            <p:cNvPr id="749" name="Google Shape;749;p94"/>
            <p:cNvSpPr/>
            <p:nvPr/>
          </p:nvSpPr>
          <p:spPr>
            <a:xfrm>
              <a:off x="898075" y="2483300"/>
              <a:ext cx="1367400" cy="1367400"/>
            </a:xfrm>
            <a:prstGeom prst="pie">
              <a:avLst>
                <a:gd fmla="val 7772613" name="adj1"/>
                <a:gd fmla="val 1620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94"/>
            <p:cNvSpPr/>
            <p:nvPr/>
          </p:nvSpPr>
          <p:spPr>
            <a:xfrm>
              <a:off x="898075" y="2483300"/>
              <a:ext cx="1367400" cy="1367400"/>
            </a:xfrm>
            <a:prstGeom prst="pie">
              <a:avLst>
                <a:gd fmla="val 1352565" name="adj1"/>
                <a:gd fmla="val 7840632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94"/>
            <p:cNvSpPr/>
            <p:nvPr/>
          </p:nvSpPr>
          <p:spPr>
            <a:xfrm>
              <a:off x="898075" y="2483300"/>
              <a:ext cx="1367400" cy="1367400"/>
            </a:xfrm>
            <a:prstGeom prst="pie">
              <a:avLst>
                <a:gd fmla="val 16217347" name="adj1"/>
                <a:gd fmla="val 18564016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94"/>
            <p:cNvSpPr txBox="1"/>
            <p:nvPr/>
          </p:nvSpPr>
          <p:spPr>
            <a:xfrm>
              <a:off x="982950" y="2760400"/>
              <a:ext cx="5034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2400"/>
                </a:spcBef>
                <a:spcAft>
                  <a:spcPts val="60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1" i="0" lang="en-US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🇬🇧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94"/>
            <p:cNvSpPr txBox="1"/>
            <p:nvPr/>
          </p:nvSpPr>
          <p:spPr>
            <a:xfrm>
              <a:off x="1580250" y="2534350"/>
              <a:ext cx="4083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400"/>
                </a:spcBef>
                <a:spcAft>
                  <a:spcPts val="40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b="1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🇵🇰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94"/>
            <p:cNvSpPr txBox="1"/>
            <p:nvPr/>
          </p:nvSpPr>
          <p:spPr>
            <a:xfrm>
              <a:off x="1486350" y="3315625"/>
              <a:ext cx="596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🇻🇳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94"/>
            <p:cNvSpPr/>
            <p:nvPr/>
          </p:nvSpPr>
          <p:spPr>
            <a:xfrm>
              <a:off x="898100" y="2483300"/>
              <a:ext cx="1367400" cy="1367400"/>
            </a:xfrm>
            <a:prstGeom prst="pie">
              <a:avLst>
                <a:gd fmla="val 18514921" name="adj1"/>
                <a:gd fmla="val 1403684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94"/>
            <p:cNvSpPr txBox="1"/>
            <p:nvPr/>
          </p:nvSpPr>
          <p:spPr>
            <a:xfrm>
              <a:off x="1818464" y="2853925"/>
              <a:ext cx="447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1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🇮🇳</a:t>
              </a:r>
              <a:endPara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7" name="Google Shape;757;p94"/>
          <p:cNvGrpSpPr/>
          <p:nvPr/>
        </p:nvGrpSpPr>
        <p:grpSpPr>
          <a:xfrm>
            <a:off x="1291439" y="2545650"/>
            <a:ext cx="1477550" cy="1444100"/>
            <a:chOff x="898075" y="2406600"/>
            <a:chExt cx="1477550" cy="1444100"/>
          </a:xfrm>
        </p:grpSpPr>
        <p:sp>
          <p:nvSpPr>
            <p:cNvPr id="758" name="Google Shape;758;p94"/>
            <p:cNvSpPr/>
            <p:nvPr/>
          </p:nvSpPr>
          <p:spPr>
            <a:xfrm>
              <a:off x="898075" y="2483300"/>
              <a:ext cx="1367400" cy="1367400"/>
            </a:xfrm>
            <a:prstGeom prst="pie">
              <a:avLst>
                <a:gd fmla="val 1953438" name="adj1"/>
                <a:gd fmla="val 16200000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94"/>
            <p:cNvSpPr/>
            <p:nvPr/>
          </p:nvSpPr>
          <p:spPr>
            <a:xfrm>
              <a:off x="898075" y="2483300"/>
              <a:ext cx="1367400" cy="1367400"/>
            </a:xfrm>
            <a:prstGeom prst="pie">
              <a:avLst>
                <a:gd fmla="val 20470523" name="adj1"/>
                <a:gd fmla="val 3798171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94"/>
            <p:cNvSpPr/>
            <p:nvPr/>
          </p:nvSpPr>
          <p:spPr>
            <a:xfrm>
              <a:off x="898075" y="2483300"/>
              <a:ext cx="1367400" cy="1367400"/>
            </a:xfrm>
            <a:prstGeom prst="pie">
              <a:avLst>
                <a:gd fmla="val 16217347" name="adj1"/>
                <a:gd fmla="val 17435692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94"/>
            <p:cNvSpPr txBox="1"/>
            <p:nvPr/>
          </p:nvSpPr>
          <p:spPr>
            <a:xfrm>
              <a:off x="1007050" y="2945225"/>
              <a:ext cx="5034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2400"/>
                </a:spcBef>
                <a:spcAft>
                  <a:spcPts val="60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b="1" i="0" lang="en-US" sz="2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🇬🇧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94"/>
            <p:cNvSpPr txBox="1"/>
            <p:nvPr/>
          </p:nvSpPr>
          <p:spPr>
            <a:xfrm>
              <a:off x="1510450" y="2406600"/>
              <a:ext cx="4083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400"/>
                </a:spcBef>
                <a:spcAft>
                  <a:spcPts val="40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b="1" i="0" lang="en-US" sz="13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🇵🇰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94"/>
            <p:cNvSpPr txBox="1"/>
            <p:nvPr/>
          </p:nvSpPr>
          <p:spPr>
            <a:xfrm>
              <a:off x="1779525" y="3082525"/>
              <a:ext cx="5961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🇻🇳</a:t>
              </a:r>
              <a:endPara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94"/>
            <p:cNvSpPr/>
            <p:nvPr/>
          </p:nvSpPr>
          <p:spPr>
            <a:xfrm>
              <a:off x="898100" y="2483300"/>
              <a:ext cx="1367400" cy="1367400"/>
            </a:xfrm>
            <a:prstGeom prst="pie">
              <a:avLst>
                <a:gd fmla="val 17460276" name="adj1"/>
                <a:gd fmla="val 20540604" name="adj2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94"/>
            <p:cNvSpPr txBox="1"/>
            <p:nvPr/>
          </p:nvSpPr>
          <p:spPr>
            <a:xfrm>
              <a:off x="1751589" y="2620825"/>
              <a:ext cx="4470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1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🇮🇳</a:t>
              </a:r>
              <a:endPara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6" name="Google Shape;766;p94"/>
          <p:cNvSpPr/>
          <p:nvPr/>
        </p:nvSpPr>
        <p:spPr>
          <a:xfrm>
            <a:off x="2816230" y="2899450"/>
            <a:ext cx="1099360" cy="6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Sampling</a:t>
            </a:r>
            <a:endParaRPr b="0" i="0" sz="14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cxnSp>
        <p:nvCxnSpPr>
          <p:cNvPr id="767" name="Google Shape;767;p94"/>
          <p:cNvCxnSpPr/>
          <p:nvPr/>
        </p:nvCxnSpPr>
        <p:spPr>
          <a:xfrm rot="10800000">
            <a:off x="3216029" y="3401350"/>
            <a:ext cx="0" cy="70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68" name="Google Shape;768;p94"/>
          <p:cNvSpPr txBox="1"/>
          <p:nvPr/>
        </p:nvSpPr>
        <p:spPr>
          <a:xfrm>
            <a:off x="2637779" y="4204000"/>
            <a:ext cx="3717300" cy="4308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parameter </a:t>
            </a:r>
            <a:r>
              <a:rPr b="1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α</a:t>
            </a:r>
            <a:r>
              <a:rPr b="0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∈ &lt;0,1&gt;</a:t>
            </a:r>
            <a:endParaRPr b="0" i="0" sz="1600" u="none" cap="none" strike="noStrik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769" name="Google Shape;769;p94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900"/>
              <a:t>Subsample high-resource languages, upsample low-resource</a:t>
            </a:r>
            <a:endParaRPr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1900"/>
              <a:t>Conneau et al. (XLM-R), Devlin et al. (mBERT), Xue et al. 2020 (mT5)</a:t>
            </a:r>
            <a:endParaRPr sz="19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95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2"/>
              <a:buFont typeface="Lora"/>
              <a:buNone/>
            </a:pPr>
            <a:r>
              <a:rPr lang="en-US"/>
              <a:t>Is better sampling enough?</a:t>
            </a:r>
            <a:endParaRPr/>
          </a:p>
        </p:txBody>
      </p:sp>
      <p:sp>
        <p:nvSpPr>
          <p:cNvPr id="775" name="Google Shape;775;p95"/>
          <p:cNvSpPr txBox="1"/>
          <p:nvPr>
            <p:ph idx="1" type="body"/>
          </p:nvPr>
        </p:nvSpPr>
        <p:spPr>
          <a:xfrm>
            <a:off x="340823" y="1493700"/>
            <a:ext cx="8521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en-US" sz="1600">
                <a:latin typeface="Lora"/>
                <a:ea typeface="Lora"/>
                <a:cs typeface="Lora"/>
                <a:sym typeface="Lora"/>
              </a:rPr>
              <a:t>Short answer: </a:t>
            </a:r>
            <a:r>
              <a:rPr b="1" lang="en-US" sz="1600">
                <a:solidFill>
                  <a:schemeClr val="accent2"/>
                </a:solidFill>
                <a:latin typeface="Lora"/>
                <a:ea typeface="Lora"/>
                <a:cs typeface="Lora"/>
                <a:sym typeface="Lora"/>
              </a:rPr>
              <a:t>NO</a:t>
            </a:r>
            <a:endParaRPr b="1" sz="1600">
              <a:solidFill>
                <a:schemeClr val="accent2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br>
              <a:rPr lang="en-US" sz="1600">
                <a:latin typeface="Lora"/>
                <a:ea typeface="Lora"/>
                <a:cs typeface="Lora"/>
                <a:sym typeface="Lora"/>
              </a:rPr>
            </a:br>
            <a:endParaRPr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en-US" sz="1600">
                <a:latin typeface="Lora"/>
                <a:ea typeface="Lora"/>
                <a:cs typeface="Lora"/>
                <a:sym typeface="Lora"/>
              </a:rPr>
              <a:t>Nowadays, BPE usually uses bytes as base for merges.</a:t>
            </a:r>
            <a:endParaRPr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t/>
            </a:r>
            <a:endParaRPr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en-US" sz="1600">
                <a:latin typeface="Lora"/>
                <a:ea typeface="Lora"/>
                <a:cs typeface="Lora"/>
                <a:sym typeface="Lora"/>
              </a:rPr>
              <a:t>Length of byte representation largely varies across languages, e.g.:</a:t>
            </a:r>
            <a:endParaRPr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br>
              <a:rPr lang="en-US" sz="1600">
                <a:latin typeface="Lora"/>
                <a:ea typeface="Lora"/>
                <a:cs typeface="Lora"/>
                <a:sym typeface="Lora"/>
              </a:rPr>
            </a:br>
            <a:endParaRPr sz="16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Malayalam: </a:t>
            </a: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3.1</a:t>
            </a: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			Georgian: </a:t>
            </a: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2.9</a:t>
            </a:r>
            <a:r>
              <a:rPr lang="en-US" sz="1800">
                <a:latin typeface="Georgia"/>
                <a:ea typeface="Georgia"/>
                <a:cs typeface="Georgia"/>
                <a:sym typeface="Georgia"/>
              </a:rPr>
              <a:t>			Hindi: </a:t>
            </a:r>
            <a:r>
              <a:rPr b="1" lang="en-US" sz="1800">
                <a:latin typeface="Georgia"/>
                <a:ea typeface="Georgia"/>
                <a:cs typeface="Georgia"/>
                <a:sym typeface="Georgia"/>
              </a:rPr>
              <a:t>2.6 </a:t>
            </a:r>
            <a:endParaRPr b="1" sz="1800">
              <a:latin typeface="Georgia"/>
              <a:ea typeface="Georgia"/>
              <a:cs typeface="Georgia"/>
              <a:sym typeface="Georgia"/>
            </a:endParaRPr>
          </a:p>
          <a:p>
            <a:pPr indent="457200" lvl="0" marL="594360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b="1" lang="en-US" sz="18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rPr>
              <a:t> x English</a:t>
            </a:r>
            <a:endParaRPr b="1" sz="1800">
              <a:solidFill>
                <a:schemeClr val="accent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br>
              <a:rPr lang="en-US" sz="1400">
                <a:latin typeface="Georgia"/>
                <a:ea typeface="Georgia"/>
                <a:cs typeface="Georgia"/>
                <a:sym typeface="Georgia"/>
              </a:rPr>
            </a:br>
            <a:endParaRPr sz="14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en-US" sz="16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We need</a:t>
            </a:r>
            <a:r>
              <a:rPr b="1" lang="en-US" sz="16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10 -  100s</a:t>
            </a:r>
            <a:r>
              <a:rPr lang="en-US" sz="16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additional merges for each of the languages to match English base!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en-US" sz="16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(characters are not better)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t/>
            </a:r>
            <a:endParaRPr sz="16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96"/>
          <p:cNvSpPr txBox="1"/>
          <p:nvPr>
            <p:ph type="title"/>
          </p:nvPr>
        </p:nvSpPr>
        <p:spPr>
          <a:xfrm>
            <a:off x="497925" y="207480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7620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3600"/>
              <a:t>Beyond Text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97"/>
          <p:cNvPicPr preferRelativeResize="0"/>
          <p:nvPr/>
        </p:nvPicPr>
        <p:blipFill rotWithShape="1">
          <a:blip r:embed="rId3">
            <a:alphaModFix/>
          </a:blip>
          <a:srcRect b="0" l="0" r="0" t="27573"/>
          <a:stretch/>
        </p:blipFill>
        <p:spPr>
          <a:xfrm>
            <a:off x="1787125" y="1228300"/>
            <a:ext cx="5569726" cy="3504550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97"/>
          <p:cNvSpPr txBox="1"/>
          <p:nvPr/>
        </p:nvSpPr>
        <p:spPr>
          <a:xfrm>
            <a:off x="5280300" y="47328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Kesen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7" name="Google Shape;787;p97"/>
          <p:cNvSpPr txBox="1"/>
          <p:nvPr/>
        </p:nvSpPr>
        <p:spPr>
          <a:xfrm>
            <a:off x="152400" y="47328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Pixel Language Model</a:t>
            </a:r>
            <a:endParaRPr i="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8" name="Google Shape;788;p97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Language Modeling on Pixels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98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Dynamic Tokenization</a:t>
            </a:r>
            <a:endParaRPr/>
          </a:p>
        </p:txBody>
      </p:sp>
      <p:sp>
        <p:nvSpPr>
          <p:cNvPr id="794" name="Google Shape;794;p98"/>
          <p:cNvSpPr txBox="1"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💡</a:t>
            </a:r>
            <a:r>
              <a:rPr lang="en-US" sz="1600">
                <a:latin typeface="Lora"/>
                <a:ea typeface="Lora"/>
                <a:cs typeface="Lora"/>
                <a:sym typeface="Lora"/>
              </a:rPr>
              <a:t>Add a trainable module to segment the text into meaningful patches, equitable across languages.</a:t>
            </a:r>
            <a:br>
              <a:rPr lang="en-US" sz="1600">
                <a:latin typeface="Lora"/>
                <a:ea typeface="Lora"/>
                <a:cs typeface="Lora"/>
                <a:sym typeface="Lora"/>
              </a:rPr>
            </a:br>
            <a:br>
              <a:rPr lang="en-US" sz="1600">
                <a:latin typeface="Lora"/>
                <a:ea typeface="Lora"/>
                <a:cs typeface="Lora"/>
                <a:sym typeface="Lora"/>
              </a:rPr>
            </a:br>
            <a:r>
              <a:rPr lang="en-US" sz="16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💡 </a:t>
            </a:r>
            <a:r>
              <a:rPr lang="en-US" sz="1600">
                <a:latin typeface="Lora"/>
                <a:ea typeface="Lora"/>
                <a:cs typeface="Lora"/>
                <a:sym typeface="Lora"/>
              </a:rPr>
              <a:t>Leverage on fair base tokenization, e.g. MYTE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/>
          </a:p>
        </p:txBody>
      </p:sp>
      <p:sp>
        <p:nvSpPr>
          <p:cNvPr id="795" name="Google Shape;795;p98"/>
          <p:cNvSpPr txBox="1"/>
          <p:nvPr/>
        </p:nvSpPr>
        <p:spPr>
          <a:xfrm>
            <a:off x="2990577" y="4098289"/>
            <a:ext cx="61014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_a </a:t>
            </a:r>
            <a:r>
              <a:rPr b="0" i="1" lang="en-US" sz="1200" u="none" cap="none" strike="noStrike">
                <a:solidFill>
                  <a:srgbClr val="BF8400"/>
                </a:solidFill>
                <a:latin typeface="Lora"/>
                <a:ea typeface="Lora"/>
                <a:cs typeface="Lora"/>
                <a:sym typeface="Lora"/>
              </a:rPr>
              <a:t>_tusk ed </a:t>
            </a:r>
            <a:r>
              <a:rPr b="0" i="1" lang="en-US" sz="1200" u="none" cap="none" strike="noStrike">
                <a:solidFill>
                  <a:srgbClr val="C00000"/>
                </a:solidFill>
                <a:latin typeface="Lora"/>
                <a:ea typeface="Lora"/>
                <a:cs typeface="Lora"/>
                <a:sym typeface="Lora"/>
              </a:rPr>
              <a:t>_elephant </a:t>
            </a: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_standing _in </a:t>
            </a:r>
            <a:r>
              <a:rPr b="0" i="1" lang="en-US" sz="1200" u="none" cap="none" strike="noStrike">
                <a:solidFill>
                  <a:srgbClr val="0070C0"/>
                </a:solidFill>
                <a:latin typeface="Lora"/>
                <a:ea typeface="Lora"/>
                <a:cs typeface="Lora"/>
                <a:sym typeface="Lora"/>
              </a:rPr>
              <a:t>_a _field </a:t>
            </a:r>
            <a:r>
              <a:rPr b="0" i="1" lang="en-US" sz="1200" u="none" cap="none" strike="noStrike">
                <a:solidFill>
                  <a:srgbClr val="FFC000"/>
                </a:solidFill>
                <a:latin typeface="Lora"/>
                <a:ea typeface="Lora"/>
                <a:cs typeface="Lora"/>
                <a:sym typeface="Lora"/>
              </a:rPr>
              <a:t>_with _white _birds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D2125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_ein </a:t>
            </a:r>
            <a:r>
              <a:rPr b="0" i="1" lang="en-US" sz="1200" u="none" cap="none" strike="noStrike">
                <a:solidFill>
                  <a:srgbClr val="C00000"/>
                </a:solidFill>
                <a:latin typeface="Lora"/>
                <a:ea typeface="Lora"/>
                <a:cs typeface="Lora"/>
                <a:sym typeface="Lora"/>
              </a:rPr>
              <a:t>_Elefant </a:t>
            </a:r>
            <a:r>
              <a:rPr b="0" i="1" lang="en-US" sz="1200" u="none" cap="none" strike="noStrike">
                <a:solidFill>
                  <a:srgbClr val="BF8400"/>
                </a:solidFill>
                <a:latin typeface="Lora"/>
                <a:ea typeface="Lora"/>
                <a:cs typeface="Lora"/>
                <a:sym typeface="Lora"/>
              </a:rPr>
              <a:t>_mit _Stoß zähnen </a:t>
            </a: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_steht _auf </a:t>
            </a:r>
            <a:r>
              <a:rPr b="0" i="1" lang="en-US" sz="1200" u="none" cap="none" strike="noStrike">
                <a:solidFill>
                  <a:srgbClr val="0070C0"/>
                </a:solidFill>
                <a:latin typeface="Lora"/>
                <a:ea typeface="Lora"/>
                <a:cs typeface="Lora"/>
                <a:sym typeface="Lora"/>
              </a:rPr>
              <a:t>_einem _Feld </a:t>
            </a:r>
            <a:r>
              <a:rPr b="0" i="1" lang="en-US" sz="1200" u="none" cap="none" strike="noStrike">
                <a:solidFill>
                  <a:srgbClr val="FFC000"/>
                </a:solidFill>
                <a:latin typeface="Lora"/>
                <a:ea typeface="Lora"/>
                <a:cs typeface="Lora"/>
                <a:sym typeface="Lora"/>
              </a:rPr>
              <a:t>_mit _weißen _Vögeln</a:t>
            </a:r>
            <a:b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</a:br>
            <a:b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</a:br>
            <a:endParaRPr b="0" i="1" sz="1200" u="none" cap="none" strike="noStrike">
              <a:solidFill>
                <a:srgbClr val="1D2125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D2125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9"/>
          <p:cNvSpPr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1" name="Google Shape;801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34100"/>
            <a:ext cx="8839204" cy="3724723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99"/>
          <p:cNvSpPr txBox="1"/>
          <p:nvPr/>
        </p:nvSpPr>
        <p:spPr>
          <a:xfrm>
            <a:off x="5287250" y="44584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Choudhury, Kim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en-US" u="none" cap="none" strike="noStrike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et al. 202</a:t>
            </a:r>
            <a:r>
              <a:rPr b="1" lang="en-US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i="0" u="none" cap="none" strike="noStrike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3" name="Google Shape;803;p99"/>
          <p:cNvSpPr txBox="1"/>
          <p:nvPr/>
        </p:nvSpPr>
        <p:spPr>
          <a:xfrm>
            <a:off x="152400" y="4458450"/>
            <a:ext cx="341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Entropy Patching in Vision</a:t>
            </a:r>
            <a:endParaRPr i="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00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en-US"/>
              <a:t>Beyond Text: What Next?</a:t>
            </a:r>
            <a:endParaRPr/>
          </a:p>
        </p:txBody>
      </p:sp>
      <p:sp>
        <p:nvSpPr>
          <p:cNvPr id="809" name="Google Shape;809;p100"/>
          <p:cNvSpPr txBox="1"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 sz="1600">
              <a:solidFill>
                <a:srgbClr val="11111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1600">
                <a:solidFill>
                  <a:srgbClr val="111111"/>
                </a:solidFill>
                <a:latin typeface="Open Sans"/>
                <a:ea typeface="Open Sans"/>
                <a:cs typeface="Open Sans"/>
                <a:sym typeface="Open Sans"/>
              </a:rPr>
              <a:t>💡 </a:t>
            </a: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Apply dynamic tokenization to segment</a:t>
            </a:r>
            <a:endParaRPr sz="16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1600">
                <a:latin typeface="Open Sans"/>
                <a:ea typeface="Open Sans"/>
                <a:cs typeface="Open Sans"/>
                <a:sym typeface="Open Sans"/>
              </a:rPr>
              <a:t> images into meaningful patches</a:t>
            </a:r>
            <a:endParaRPr/>
          </a:p>
        </p:txBody>
      </p:sp>
      <p:sp>
        <p:nvSpPr>
          <p:cNvPr id="810" name="Google Shape;810;p100"/>
          <p:cNvSpPr txBox="1"/>
          <p:nvPr/>
        </p:nvSpPr>
        <p:spPr>
          <a:xfrm>
            <a:off x="2990577" y="4098289"/>
            <a:ext cx="610135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_a </a:t>
            </a:r>
            <a:r>
              <a:rPr b="0" i="1" lang="en-US" sz="1200" u="none" cap="none" strike="noStrike">
                <a:solidFill>
                  <a:srgbClr val="BF8400"/>
                </a:solidFill>
                <a:latin typeface="Lora"/>
                <a:ea typeface="Lora"/>
                <a:cs typeface="Lora"/>
                <a:sym typeface="Lora"/>
              </a:rPr>
              <a:t>_tusk ed </a:t>
            </a:r>
            <a:r>
              <a:rPr b="0" i="1" lang="en-US" sz="1200" u="none" cap="none" strike="noStrike">
                <a:solidFill>
                  <a:srgbClr val="C00000"/>
                </a:solidFill>
                <a:latin typeface="Lora"/>
                <a:ea typeface="Lora"/>
                <a:cs typeface="Lora"/>
                <a:sym typeface="Lora"/>
              </a:rPr>
              <a:t>_elephant </a:t>
            </a: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_standing _in </a:t>
            </a:r>
            <a:r>
              <a:rPr b="0" i="1" lang="en-US" sz="1200" u="none" cap="none" strike="noStrike">
                <a:solidFill>
                  <a:srgbClr val="0070C0"/>
                </a:solidFill>
                <a:latin typeface="Lora"/>
                <a:ea typeface="Lora"/>
                <a:cs typeface="Lora"/>
                <a:sym typeface="Lora"/>
              </a:rPr>
              <a:t>_a _field </a:t>
            </a:r>
            <a:r>
              <a:rPr b="0" i="1" lang="en-US" sz="1200" u="none" cap="none" strike="noStrike">
                <a:solidFill>
                  <a:srgbClr val="FFC000"/>
                </a:solidFill>
                <a:latin typeface="Lora"/>
                <a:ea typeface="Lora"/>
                <a:cs typeface="Lora"/>
                <a:sym typeface="Lora"/>
              </a:rPr>
              <a:t>_with _white _birds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D2125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_ein </a:t>
            </a:r>
            <a:r>
              <a:rPr b="0" i="1" lang="en-US" sz="1200" u="none" cap="none" strike="noStrike">
                <a:solidFill>
                  <a:srgbClr val="C00000"/>
                </a:solidFill>
                <a:latin typeface="Lora"/>
                <a:ea typeface="Lora"/>
                <a:cs typeface="Lora"/>
                <a:sym typeface="Lora"/>
              </a:rPr>
              <a:t>_Elefant </a:t>
            </a:r>
            <a:r>
              <a:rPr b="0" i="1" lang="en-US" sz="1200" u="none" cap="none" strike="noStrike">
                <a:solidFill>
                  <a:srgbClr val="BF8400"/>
                </a:solidFill>
                <a:latin typeface="Lora"/>
                <a:ea typeface="Lora"/>
                <a:cs typeface="Lora"/>
                <a:sym typeface="Lora"/>
              </a:rPr>
              <a:t>_mit _Stoß zähnen </a:t>
            </a:r>
            <a: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  <a:t>_steht _auf </a:t>
            </a:r>
            <a:r>
              <a:rPr b="0" i="1" lang="en-US" sz="1200" u="none" cap="none" strike="noStrike">
                <a:solidFill>
                  <a:srgbClr val="0070C0"/>
                </a:solidFill>
                <a:latin typeface="Lora"/>
                <a:ea typeface="Lora"/>
                <a:cs typeface="Lora"/>
                <a:sym typeface="Lora"/>
              </a:rPr>
              <a:t>_einem _Feld </a:t>
            </a:r>
            <a:r>
              <a:rPr b="0" i="1" lang="en-US" sz="1200" u="none" cap="none" strike="noStrike">
                <a:solidFill>
                  <a:srgbClr val="FFC000"/>
                </a:solidFill>
                <a:latin typeface="Lora"/>
                <a:ea typeface="Lora"/>
                <a:cs typeface="Lora"/>
                <a:sym typeface="Lora"/>
              </a:rPr>
              <a:t>_mit _weißen _Vögeln</a:t>
            </a:r>
            <a:b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</a:br>
            <a:br>
              <a:rPr b="0" i="1" lang="en-US" sz="1200" u="none" cap="none" strike="noStrike">
                <a:solidFill>
                  <a:srgbClr val="1D2125"/>
                </a:solidFill>
                <a:latin typeface="Lora"/>
                <a:ea typeface="Lora"/>
                <a:cs typeface="Lora"/>
                <a:sym typeface="Lora"/>
              </a:rPr>
            </a:br>
            <a:endParaRPr b="0" i="1" sz="1200" u="none" cap="none" strike="noStrike">
              <a:solidFill>
                <a:srgbClr val="1D2125"/>
              </a:solidFill>
              <a:latin typeface="Lora"/>
              <a:ea typeface="Lora"/>
              <a:cs typeface="Lora"/>
              <a:sym typeface="Lor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D2125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descr="An elephant with tusks in a grassy field&#10;&#10;Description automatically generated" id="811" name="Google Shape;811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0400" y="1231900"/>
            <a:ext cx="4064000" cy="267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30400" y="1231900"/>
            <a:ext cx="4101755" cy="2711222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100"/>
          <p:cNvSpPr/>
          <p:nvPr/>
        </p:nvSpPr>
        <p:spPr>
          <a:xfrm>
            <a:off x="6718739" y="1742400"/>
            <a:ext cx="1824487" cy="1800000"/>
          </a:xfrm>
          <a:prstGeom prst="frame">
            <a:avLst>
              <a:gd fmla="val 3700" name="adj1"/>
            </a:avLst>
          </a:prstGeom>
          <a:solidFill>
            <a:schemeClr val="accent5"/>
          </a:solidFill>
          <a:ln cap="flat" cmpd="sng" w="25400">
            <a:solidFill>
              <a:srgbClr val="A734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100"/>
          <p:cNvSpPr/>
          <p:nvPr/>
        </p:nvSpPr>
        <p:spPr>
          <a:xfrm>
            <a:off x="7351200" y="2664000"/>
            <a:ext cx="144000" cy="750150"/>
          </a:xfrm>
          <a:prstGeom prst="frame">
            <a:avLst>
              <a:gd fmla="val 3700" name="adj1"/>
            </a:avLst>
          </a:prstGeom>
          <a:solidFill>
            <a:schemeClr val="accent3"/>
          </a:solidFill>
          <a:ln cap="flat" cmpd="sng" w="25400">
            <a:solidFill>
              <a:srgbClr val="9666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100"/>
          <p:cNvSpPr/>
          <p:nvPr/>
        </p:nvSpPr>
        <p:spPr>
          <a:xfrm>
            <a:off x="7719600" y="2664000"/>
            <a:ext cx="144000" cy="750150"/>
          </a:xfrm>
          <a:prstGeom prst="frame">
            <a:avLst>
              <a:gd fmla="val 3700" name="adj1"/>
            </a:avLst>
          </a:prstGeom>
          <a:solidFill>
            <a:schemeClr val="accent3"/>
          </a:solidFill>
          <a:ln cap="flat" cmpd="sng" w="25400">
            <a:solidFill>
              <a:srgbClr val="96662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100"/>
          <p:cNvSpPr/>
          <p:nvPr/>
        </p:nvSpPr>
        <p:spPr>
          <a:xfrm>
            <a:off x="4982170" y="2664000"/>
            <a:ext cx="259430" cy="259200"/>
          </a:xfrm>
          <a:prstGeom prst="frame">
            <a:avLst>
              <a:gd fmla="val 12500" name="adj1"/>
            </a:avLst>
          </a:prstGeom>
          <a:gradFill>
            <a:gsLst>
              <a:gs pos="0">
                <a:srgbClr val="FFBE00"/>
              </a:gs>
              <a:gs pos="100000">
                <a:srgbClr val="FFDA63"/>
              </a:gs>
            </a:gsLst>
            <a:lin ang="16200000" scaled="0"/>
          </a:gradFill>
          <a:ln cap="flat" cmpd="sng" w="9525">
            <a:solidFill>
              <a:srgbClr val="FFAD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00"/>
          <p:cNvSpPr/>
          <p:nvPr/>
        </p:nvSpPr>
        <p:spPr>
          <a:xfrm>
            <a:off x="5271600" y="2664000"/>
            <a:ext cx="259430" cy="259200"/>
          </a:xfrm>
          <a:prstGeom prst="frame">
            <a:avLst>
              <a:gd fmla="val 12500" name="adj1"/>
            </a:avLst>
          </a:prstGeom>
          <a:gradFill>
            <a:gsLst>
              <a:gs pos="0">
                <a:srgbClr val="FFBE00"/>
              </a:gs>
              <a:gs pos="100000">
                <a:srgbClr val="FFDA63"/>
              </a:gs>
            </a:gsLst>
            <a:lin ang="16200000" scaled="0"/>
          </a:gradFill>
          <a:ln cap="flat" cmpd="sng" w="9525">
            <a:solidFill>
              <a:srgbClr val="FFAD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00"/>
          <p:cNvSpPr/>
          <p:nvPr/>
        </p:nvSpPr>
        <p:spPr>
          <a:xfrm>
            <a:off x="8687862" y="2779874"/>
            <a:ext cx="259430" cy="409725"/>
          </a:xfrm>
          <a:prstGeom prst="frame">
            <a:avLst>
              <a:gd fmla="val 12500" name="adj1"/>
            </a:avLst>
          </a:prstGeom>
          <a:gradFill>
            <a:gsLst>
              <a:gs pos="0">
                <a:srgbClr val="FFBE00"/>
              </a:gs>
              <a:gs pos="100000">
                <a:srgbClr val="FFDA63"/>
              </a:gs>
            </a:gsLst>
            <a:lin ang="16200000" scaled="0"/>
          </a:gradFill>
          <a:ln cap="flat" cmpd="sng" w="9525">
            <a:solidFill>
              <a:srgbClr val="FFAD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01"/>
          <p:cNvSpPr txBox="1"/>
          <p:nvPr>
            <p:ph type="title"/>
          </p:nvPr>
        </p:nvSpPr>
        <p:spPr>
          <a:xfrm>
            <a:off x="454075" y="8"/>
            <a:ext cx="8172300" cy="993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Research Directions in Tokenization</a:t>
            </a:r>
            <a:endParaRPr/>
          </a:p>
        </p:txBody>
      </p:sp>
      <p:sp>
        <p:nvSpPr>
          <p:cNvPr id="824" name="Google Shape;824;p101"/>
          <p:cNvSpPr/>
          <p:nvPr>
            <p:ph idx="2" type="chart"/>
          </p:nvPr>
        </p:nvSpPr>
        <p:spPr>
          <a:xfrm>
            <a:off x="447925" y="1206337"/>
            <a:ext cx="8184600" cy="348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Latent tokenization for adaptivity</a:t>
            </a: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Importance of the encoding </a:t>
            </a: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choice</a:t>
            </a: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Joint multimodal tokenizers</a:t>
            </a:r>
            <a:br>
              <a:rPr b="1" lang="en-US">
                <a:latin typeface="Open Sans"/>
                <a:ea typeface="Open Sans"/>
                <a:cs typeface="Open Sans"/>
                <a:sym typeface="Open Sans"/>
              </a:rPr>
            </a:br>
            <a:endParaRPr b="1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02"/>
          <p:cNvSpPr txBox="1"/>
          <p:nvPr/>
        </p:nvSpPr>
        <p:spPr>
          <a:xfrm>
            <a:off x="3978150" y="1925434"/>
            <a:ext cx="1187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b="0" i="0" lang="en-US" sz="7200" u="none" cap="none" strike="noStrik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0" i="0" lang="en-US" sz="72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 b="0" i="0" sz="72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3"/>
          <p:cNvSpPr txBox="1"/>
          <p:nvPr>
            <p:ph idx="1" type="body"/>
          </p:nvPr>
        </p:nvSpPr>
        <p:spPr>
          <a:xfrm>
            <a:off x="1614124" y="2161800"/>
            <a:ext cx="57249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6200" rtl="0" algn="ctr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000">
                <a:solidFill>
                  <a:schemeClr val="dk1"/>
                </a:solidFill>
                <a:latin typeface="Encode Sans Black"/>
                <a:ea typeface="Encode Sans Black"/>
                <a:cs typeface="Encode Sans Black"/>
                <a:sym typeface="Encode Sans Black"/>
              </a:rPr>
              <a:t>Tokenization Workshop</a:t>
            </a:r>
            <a:endParaRPr sz="3000">
              <a:solidFill>
                <a:schemeClr val="dk1"/>
              </a:solidFill>
              <a:latin typeface="Encode Sans Black"/>
              <a:ea typeface="Encode Sans Black"/>
              <a:cs typeface="Encode Sans Black"/>
              <a:sym typeface="Encode Sans Black"/>
            </a:endParaRPr>
          </a:p>
        </p:txBody>
      </p:sp>
      <p:sp>
        <p:nvSpPr>
          <p:cNvPr id="835" name="Google Shape;835;p103"/>
          <p:cNvSpPr txBox="1"/>
          <p:nvPr/>
        </p:nvSpPr>
        <p:spPr>
          <a:xfrm>
            <a:off x="4738502" y="3789324"/>
            <a:ext cx="4405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with:				</a:t>
            </a:r>
            <a:r>
              <a:rPr b="1" lang="en-US" sz="160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Farhan Samir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Valentin Hofmann		Sachin Kumar</a:t>
            </a:r>
            <a:b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Jindřich Libovický		Liz Salesky </a:t>
            </a:r>
            <a:b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Jindřich Helcl			</a:t>
            </a:r>
            <a:r>
              <a:rPr b="1" lang="en-US" sz="160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Yuval Pinter</a:t>
            </a:r>
            <a:b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</a:br>
            <a:r>
              <a:rPr b="1" lang="en-US" sz="160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John Nguyen </a:t>
            </a:r>
            <a:r>
              <a:rPr b="1" i="0" lang="en-US" sz="1600" u="none" cap="none" strike="noStrike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			</a:t>
            </a:r>
            <a:r>
              <a:rPr b="1" lang="en-US" sz="1600">
                <a:solidFill>
                  <a:schemeClr val="accent4"/>
                </a:solidFill>
                <a:latin typeface="Lora"/>
                <a:ea typeface="Lora"/>
                <a:cs typeface="Lora"/>
                <a:sym typeface="Lora"/>
              </a:rPr>
              <a:t>Oreva Ahia</a:t>
            </a:r>
            <a:endParaRPr b="1" i="0" sz="1600" u="none" cap="none" strike="noStrike">
              <a:solidFill>
                <a:schemeClr val="accent4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36" name="Google Shape;836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452" y="3375309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7" name="Google Shape;837;p103"/>
          <p:cNvSpPr txBox="1"/>
          <p:nvPr/>
        </p:nvSpPr>
        <p:spPr>
          <a:xfrm>
            <a:off x="4842463" y="3265734"/>
            <a:ext cx="4405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>
                <a:solidFill>
                  <a:srgbClr val="3F3F3F"/>
                </a:solidFill>
                <a:latin typeface="Lora"/>
                <a:ea typeface="Lora"/>
                <a:cs typeface="Lora"/>
                <a:sym typeface="Lora"/>
              </a:rPr>
              <a:t>ICML 2025, …</a:t>
            </a:r>
            <a:endParaRPr b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8" name="Google Shape;838;p10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59084" y="3375259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9" name="Google Shape;839;p10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61703" y="3375259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0" name="Google Shape;840;p103"/>
          <p:cNvPicPr preferRelativeResize="0"/>
          <p:nvPr/>
        </p:nvPicPr>
        <p:blipFill rotWithShape="1">
          <a:blip r:embed="rId6">
            <a:alphaModFix/>
          </a:blip>
          <a:srcRect b="8578" l="0" r="0" t="8578"/>
          <a:stretch/>
        </p:blipFill>
        <p:spPr>
          <a:xfrm>
            <a:off x="3664322" y="3375259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1" name="Google Shape;841;p103"/>
          <p:cNvPicPr preferRelativeResize="0"/>
          <p:nvPr/>
        </p:nvPicPr>
        <p:blipFill rotWithShape="1">
          <a:blip r:embed="rId7">
            <a:alphaModFix/>
          </a:blip>
          <a:srcRect b="23369" l="0" r="0" t="10219"/>
          <a:stretch/>
        </p:blipFill>
        <p:spPr>
          <a:xfrm>
            <a:off x="53927" y="4312543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2" name="Google Shape;842;p103"/>
          <p:cNvPicPr preferRelativeResize="0"/>
          <p:nvPr/>
        </p:nvPicPr>
        <p:blipFill rotWithShape="1">
          <a:blip r:embed="rId8">
            <a:alphaModFix/>
          </a:blip>
          <a:srcRect b="32249" l="0" r="0" t="1338"/>
          <a:stretch/>
        </p:blipFill>
        <p:spPr>
          <a:xfrm>
            <a:off x="956459" y="4312556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3" name="Google Shape;843;p103" title="433969295_1102117581068351_6869756701292945088_n.jpg"/>
          <p:cNvPicPr preferRelativeResize="0"/>
          <p:nvPr/>
        </p:nvPicPr>
        <p:blipFill rotWithShape="1">
          <a:blip r:embed="rId9">
            <a:alphaModFix/>
          </a:blip>
          <a:srcRect b="3531" l="0" r="0" t="3541"/>
          <a:stretch/>
        </p:blipFill>
        <p:spPr>
          <a:xfrm>
            <a:off x="1858984" y="4312606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4" name="Google Shape;844;p103" title="6660928.png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761497" y="4312593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5" name="Google Shape;845;p103" title="farhan_samir.jp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64021" y="4312556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6" name="Google Shape;846;p103" title="tl-mountains.jpeg"/>
          <p:cNvPicPr preferRelativeResize="0"/>
          <p:nvPr/>
        </p:nvPicPr>
        <p:blipFill rotWithShape="1">
          <a:blip r:embed="rId12">
            <a:alphaModFix/>
          </a:blip>
          <a:srcRect b="269" l="0" r="0" t="269"/>
          <a:stretch/>
        </p:blipFill>
        <p:spPr>
          <a:xfrm>
            <a:off x="53822" y="3375306"/>
            <a:ext cx="800100" cy="800100"/>
          </a:xfrm>
          <a:prstGeom prst="ellipse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hange color of qr code and text to purple used elsewhere in the presentation" id="851" name="Google Shape;851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725" y="105650"/>
            <a:ext cx="4566525" cy="493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